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43" r:id="rId3"/>
    <p:sldId id="374" r:id="rId4"/>
    <p:sldId id="373" r:id="rId5"/>
    <p:sldId id="340" r:id="rId6"/>
    <p:sldId id="294" r:id="rId7"/>
    <p:sldId id="376" r:id="rId8"/>
    <p:sldId id="375" r:id="rId9"/>
    <p:sldId id="336" r:id="rId10"/>
    <p:sldId id="377" r:id="rId11"/>
    <p:sldId id="297" r:id="rId12"/>
    <p:sldId id="378" r:id="rId13"/>
    <p:sldId id="271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7FB7"/>
    <a:srgbClr val="45C1A4"/>
    <a:srgbClr val="4BACC6"/>
    <a:srgbClr val="B9D5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32" autoAdjust="0"/>
    <p:restoredTop sz="94660"/>
  </p:normalViewPr>
  <p:slideViewPr>
    <p:cSldViewPr>
      <p:cViewPr varScale="1">
        <p:scale>
          <a:sx n="130" d="100"/>
          <a:sy n="130" d="100"/>
        </p:scale>
        <p:origin x="-1184" y="-1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5" d="100"/>
        <a:sy n="95" d="100"/>
      </p:scale>
      <p:origin x="0" y="9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95E6892-3D0E-40B1-89BB-B043924F3C83}" type="datetimeFigureOut">
              <a:rPr lang="en-US" smtClean="0"/>
              <a:t>17/7/3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4E2C9E1-264B-499B-85B4-94D54510CE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F64DD99-87F9-453F-9079-F6FF817C2EC5}" type="datetimeFigureOut">
              <a:rPr lang="en-US" smtClean="0"/>
              <a:t>17/7/3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001FEE7-084D-4A96-8EA0-40E78BE166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chemeClr val="bg1">
              <a:lumMod val="65000"/>
            </a:schemeClr>
          </a:solidFill>
          <a:latin typeface="Open Sans" pitchFamily="34" charset="0"/>
          <a:ea typeface="Open Sans" pitchFamily="34" charset="0"/>
          <a:cs typeface="Open Sans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9.jpeg"/><Relationship Id="rId6" Type="http://schemas.openxmlformats.org/officeDocument/2006/relationships/image" Target="../media/image6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3563888" y="1779662"/>
            <a:ext cx="2028761" cy="8771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45720" tIns="22860" rIns="45720" bIns="22860">
            <a:spAutoFit/>
          </a:bodyPr>
          <a:lstStyle/>
          <a:p>
            <a:pPr defTabSz="1087755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spc="-150" dirty="0" err="1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FITree</a:t>
            </a:r>
            <a:endParaRPr lang="en-CA" sz="5400" b="1" spc="-150" dirty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4417" y="4057766"/>
            <a:ext cx="1544012" cy="602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苹方-简 纤细体"/>
                <a:ea typeface="苹方-简 纤细体"/>
                <a:cs typeface="Open Sans Light" pitchFamily="34" charset="0"/>
              </a:rPr>
              <a:t>孙音如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苹方-简 纤细体"/>
                <a:ea typeface="苹方-简 纤细体"/>
                <a:cs typeface="Open Sans Light" pitchFamily="34" charset="0"/>
              </a:rPr>
              <a:t>学号</a:t>
            </a:r>
            <a:r>
              <a:rPr lang="en-US" altLang="zh-CN" sz="1400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苹方-简 纤细体"/>
                <a:ea typeface="苹方-简 纤细体"/>
                <a:cs typeface="Open Sans Light" pitchFamily="34" charset="0"/>
              </a:rPr>
              <a:t> 516202910006</a:t>
            </a:r>
            <a:endParaRPr lang="zh-CN" altLang="en-US" sz="1400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苹方-简 纤细体"/>
              <a:ea typeface="苹方-简 纤细体"/>
              <a:cs typeface="Open Sans Light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79912" y="2571750"/>
            <a:ext cx="15440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800" spc="-15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Adobe 黑体 Std R"/>
                <a:ea typeface="Adobe 黑体 Std R"/>
                <a:cs typeface="Adobe 黑体 Std R"/>
              </a:rPr>
              <a:t>项目介绍</a:t>
            </a:r>
            <a:endParaRPr lang="zh-CN" altLang="en-US" sz="2800" spc="-150" dirty="0">
              <a:solidFill>
                <a:prstClr val="black">
                  <a:lumMod val="50000"/>
                  <a:lumOff val="50000"/>
                </a:prstClr>
              </a:solidFill>
              <a:latin typeface="Adobe 黑体 Std R"/>
              <a:ea typeface="Adobe 黑体 Std R"/>
              <a:cs typeface="Adobe 黑体 Std 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4626" y="12347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项目展示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l="-584" t="-1297" r="-258"/>
          <a:stretch/>
        </p:blipFill>
        <p:spPr>
          <a:xfrm>
            <a:off x="3779912" y="2427734"/>
            <a:ext cx="4380291" cy="2480859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771550"/>
            <a:ext cx="2160240" cy="1624180"/>
          </a:xfrm>
          <a:prstGeom prst="rect">
            <a:avLst/>
          </a:prstGeom>
        </p:spPr>
      </p:pic>
      <p:pic>
        <p:nvPicPr>
          <p:cNvPr id="21" name="图片 20" descr="副界面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2179414"/>
            <a:ext cx="2520280" cy="1353635"/>
          </a:xfrm>
          <a:prstGeom prst="rect">
            <a:avLst/>
          </a:prstGeom>
        </p:spPr>
      </p:pic>
      <p:pic>
        <p:nvPicPr>
          <p:cNvPr id="3" name="图片 2" descr="展示一.jpe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788885"/>
            <a:ext cx="2139667" cy="1604750"/>
          </a:xfrm>
          <a:prstGeom prst="rect">
            <a:avLst/>
          </a:prstGeom>
        </p:spPr>
      </p:pic>
      <p:pic>
        <p:nvPicPr>
          <p:cNvPr id="4" name="图片 3" descr="结束屏幕.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3563518"/>
            <a:ext cx="2520280" cy="13651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624" y="771550"/>
            <a:ext cx="2520280" cy="136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64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项目展示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22" name="图片 21" descr="stage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9927"/>
          <a:stretch/>
        </p:blipFill>
        <p:spPr>
          <a:xfrm>
            <a:off x="3707904" y="1635646"/>
            <a:ext cx="1600180" cy="1736557"/>
          </a:xfrm>
          <a:prstGeom prst="rect">
            <a:avLst/>
          </a:prstGeom>
        </p:spPr>
      </p:pic>
      <p:pic>
        <p:nvPicPr>
          <p:cNvPr id="23" name="图片 22" descr="stage4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69"/>
          <a:stretch/>
        </p:blipFill>
        <p:spPr>
          <a:xfrm>
            <a:off x="5580112" y="1635646"/>
            <a:ext cx="1600181" cy="1734701"/>
          </a:xfrm>
          <a:prstGeom prst="rect">
            <a:avLst/>
          </a:prstGeom>
        </p:spPr>
      </p:pic>
      <p:pic>
        <p:nvPicPr>
          <p:cNvPr id="24" name="图片 23" descr="stage5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881"/>
          <a:stretch/>
        </p:blipFill>
        <p:spPr>
          <a:xfrm>
            <a:off x="7452320" y="1635646"/>
            <a:ext cx="1600181" cy="1728192"/>
          </a:xfrm>
          <a:prstGeom prst="rect">
            <a:avLst/>
          </a:prstGeom>
        </p:spPr>
      </p:pic>
      <p:pic>
        <p:nvPicPr>
          <p:cNvPr id="26" name="图片 25" descr="变色前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635646"/>
            <a:ext cx="1619334" cy="1748665"/>
          </a:xfrm>
          <a:prstGeom prst="rect">
            <a:avLst/>
          </a:prstGeom>
        </p:spPr>
      </p:pic>
      <p:pic>
        <p:nvPicPr>
          <p:cNvPr id="29" name="图片 28" descr="大球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635646"/>
            <a:ext cx="1597511" cy="1728192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3779912" y="3867894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树的五种成长形态</a:t>
            </a: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790750" y="4155926"/>
            <a:ext cx="16209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随机颜色的趣味性</a:t>
            </a: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7"/>
          <p:cNvSpPr txBox="1">
            <a:spLocks noChangeArrowheads="1"/>
          </p:cNvSpPr>
          <p:nvPr/>
        </p:nvSpPr>
        <p:spPr bwMode="auto">
          <a:xfrm>
            <a:off x="2874559" y="1779662"/>
            <a:ext cx="3394882" cy="8771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 lIns="45720" tIns="22860" rIns="45720" bIns="22860">
            <a:spAutoFit/>
          </a:bodyPr>
          <a:lstStyle/>
          <a:p>
            <a:pPr defTabSz="1087755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5400" b="1" spc="-150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Thank You</a:t>
            </a:r>
            <a:endParaRPr lang="en-CA" sz="5400" b="1" spc="-150" dirty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11960" y="3003798"/>
            <a:ext cx="825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苹方-简 纤细体"/>
                <a:ea typeface="苹方-简 纤细体"/>
                <a:cs typeface="Open Sans Light" pitchFamily="34" charset="0"/>
              </a:rPr>
              <a:t>孙音如</a:t>
            </a:r>
          </a:p>
        </p:txBody>
      </p:sp>
    </p:spTree>
    <p:extLst>
      <p:ext uri="{BB962C8B-B14F-4D97-AF65-F5344CB8AC3E}">
        <p14:creationId xmlns:p14="http://schemas.microsoft.com/office/powerpoint/2010/main" val="3142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en-CA" sz="3200" b="1" spc="-15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Branding Strategy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3418256"/>
            <a:ext cx="9144000" cy="1725243"/>
          </a:xfrm>
          <a:prstGeom prst="rect">
            <a:avLst/>
          </a:prstGeom>
          <a:solidFill>
            <a:srgbClr val="4BAC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049722" y="2732457"/>
            <a:ext cx="1007678" cy="1013460"/>
          </a:xfrm>
          <a:prstGeom prst="ellipse">
            <a:avLst/>
          </a:prstGeom>
          <a:solidFill>
            <a:srgbClr val="4BACC6"/>
          </a:solidFill>
          <a:ln w="7620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030922" y="2754047"/>
            <a:ext cx="1007678" cy="1013460"/>
          </a:xfrm>
          <a:prstGeom prst="ellipse">
            <a:avLst/>
          </a:prstGeom>
          <a:solidFill>
            <a:srgbClr val="4BACC6"/>
          </a:solidFill>
          <a:ln w="7620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088322" y="2764207"/>
            <a:ext cx="1007678" cy="1013460"/>
          </a:xfrm>
          <a:prstGeom prst="ellipse">
            <a:avLst/>
          </a:prstGeom>
          <a:solidFill>
            <a:srgbClr val="4BACC6"/>
          </a:solidFill>
          <a:ln w="7620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7069522" y="2785797"/>
            <a:ext cx="1007678" cy="1013460"/>
          </a:xfrm>
          <a:prstGeom prst="ellipse">
            <a:avLst/>
          </a:prstGeom>
          <a:solidFill>
            <a:srgbClr val="4BACC6"/>
          </a:solidFill>
          <a:ln w="76200"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810000" y="971550"/>
            <a:ext cx="1447800" cy="1456107"/>
          </a:xfrm>
          <a:prstGeom prst="ellipse">
            <a:avLst/>
          </a:prstGeom>
          <a:solidFill>
            <a:srgbClr val="4BACC6"/>
          </a:solidFill>
          <a:ln w="76200"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schemeClr val="bg1"/>
              </a:solidFill>
            </a:endParaRPr>
          </a:p>
        </p:txBody>
      </p:sp>
      <p:sp>
        <p:nvSpPr>
          <p:cNvPr id="17" name="Arc 16"/>
          <p:cNvSpPr/>
          <p:nvPr/>
        </p:nvSpPr>
        <p:spPr>
          <a:xfrm>
            <a:off x="3534760" y="1665657"/>
            <a:ext cx="3932839" cy="2046314"/>
          </a:xfrm>
          <a:prstGeom prst="arc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c 17"/>
          <p:cNvSpPr/>
          <p:nvPr/>
        </p:nvSpPr>
        <p:spPr>
          <a:xfrm flipH="1">
            <a:off x="1568341" y="1665657"/>
            <a:ext cx="3932839" cy="2046314"/>
          </a:xfrm>
          <a:prstGeom prst="arc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/>
          <p:cNvSpPr/>
          <p:nvPr/>
        </p:nvSpPr>
        <p:spPr>
          <a:xfrm>
            <a:off x="4830161" y="2199057"/>
            <a:ext cx="762000" cy="979514"/>
          </a:xfrm>
          <a:prstGeom prst="arc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c 19"/>
          <p:cNvSpPr/>
          <p:nvPr/>
        </p:nvSpPr>
        <p:spPr>
          <a:xfrm flipH="1">
            <a:off x="3429000" y="2199057"/>
            <a:ext cx="762000" cy="979514"/>
          </a:xfrm>
          <a:prstGeom prst="arc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1363881" y="3019082"/>
            <a:ext cx="379359" cy="386846"/>
            <a:chOff x="7160655" y="2178006"/>
            <a:chExt cx="379359" cy="386846"/>
          </a:xfrm>
          <a:solidFill>
            <a:schemeClr val="bg1"/>
          </a:solidFill>
        </p:grpSpPr>
        <p:sp>
          <p:nvSpPr>
            <p:cNvPr id="22" name="Freeform 36"/>
            <p:cNvSpPr>
              <a:spLocks noEditPoints="1"/>
            </p:cNvSpPr>
            <p:nvPr/>
          </p:nvSpPr>
          <p:spPr bwMode="auto">
            <a:xfrm>
              <a:off x="7277956" y="2178006"/>
              <a:ext cx="262058" cy="262058"/>
            </a:xfrm>
            <a:custGeom>
              <a:avLst/>
              <a:gdLst>
                <a:gd name="T0" fmla="*/ 65 w 79"/>
                <a:gd name="T1" fmla="*/ 14 h 79"/>
                <a:gd name="T2" fmla="*/ 14 w 79"/>
                <a:gd name="T3" fmla="*/ 14 h 79"/>
                <a:gd name="T4" fmla="*/ 11 w 79"/>
                <a:gd name="T5" fmla="*/ 63 h 79"/>
                <a:gd name="T6" fmla="*/ 11 w 79"/>
                <a:gd name="T7" fmla="*/ 63 h 79"/>
                <a:gd name="T8" fmla="*/ 17 w 79"/>
                <a:gd name="T9" fmla="*/ 68 h 79"/>
                <a:gd name="T10" fmla="*/ 64 w 79"/>
                <a:gd name="T11" fmla="*/ 65 h 79"/>
                <a:gd name="T12" fmla="*/ 65 w 79"/>
                <a:gd name="T13" fmla="*/ 14 h 79"/>
                <a:gd name="T14" fmla="*/ 58 w 79"/>
                <a:gd name="T15" fmla="*/ 59 h 79"/>
                <a:gd name="T16" fmla="*/ 20 w 79"/>
                <a:gd name="T17" fmla="*/ 59 h 79"/>
                <a:gd name="T18" fmla="*/ 20 w 79"/>
                <a:gd name="T19" fmla="*/ 21 h 79"/>
                <a:gd name="T20" fmla="*/ 58 w 79"/>
                <a:gd name="T21" fmla="*/ 21 h 79"/>
                <a:gd name="T22" fmla="*/ 58 w 79"/>
                <a:gd name="T2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79">
                  <a:moveTo>
                    <a:pt x="65" y="14"/>
                  </a:moveTo>
                  <a:cubicBezTo>
                    <a:pt x="51" y="0"/>
                    <a:pt x="28" y="0"/>
                    <a:pt x="14" y="14"/>
                  </a:cubicBezTo>
                  <a:cubicBezTo>
                    <a:pt x="0" y="28"/>
                    <a:pt x="0" y="49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4" y="66"/>
                    <a:pt x="15" y="67"/>
                    <a:pt x="17" y="68"/>
                  </a:cubicBezTo>
                  <a:cubicBezTo>
                    <a:pt x="31" y="79"/>
                    <a:pt x="51" y="78"/>
                    <a:pt x="64" y="65"/>
                  </a:cubicBezTo>
                  <a:cubicBezTo>
                    <a:pt x="78" y="51"/>
                    <a:pt x="79" y="29"/>
                    <a:pt x="65" y="14"/>
                  </a:cubicBezTo>
                  <a:close/>
                  <a:moveTo>
                    <a:pt x="58" y="59"/>
                  </a:moveTo>
                  <a:cubicBezTo>
                    <a:pt x="47" y="69"/>
                    <a:pt x="30" y="69"/>
                    <a:pt x="20" y="59"/>
                  </a:cubicBezTo>
                  <a:cubicBezTo>
                    <a:pt x="9" y="48"/>
                    <a:pt x="9" y="31"/>
                    <a:pt x="20" y="21"/>
                  </a:cubicBezTo>
                  <a:cubicBezTo>
                    <a:pt x="31" y="10"/>
                    <a:pt x="48" y="10"/>
                    <a:pt x="58" y="21"/>
                  </a:cubicBezTo>
                  <a:cubicBezTo>
                    <a:pt x="69" y="31"/>
                    <a:pt x="69" y="48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37"/>
            <p:cNvSpPr/>
            <p:nvPr/>
          </p:nvSpPr>
          <p:spPr bwMode="auto">
            <a:xfrm>
              <a:off x="7160655" y="2400130"/>
              <a:ext cx="159730" cy="164722"/>
            </a:xfrm>
            <a:custGeom>
              <a:avLst/>
              <a:gdLst>
                <a:gd name="T0" fmla="*/ 0 w 64"/>
                <a:gd name="T1" fmla="*/ 52 h 66"/>
                <a:gd name="T2" fmla="*/ 12 w 64"/>
                <a:gd name="T3" fmla="*/ 66 h 66"/>
                <a:gd name="T4" fmla="*/ 64 w 64"/>
                <a:gd name="T5" fmla="*/ 8 h 66"/>
                <a:gd name="T6" fmla="*/ 55 w 64"/>
                <a:gd name="T7" fmla="*/ 0 h 66"/>
                <a:gd name="T8" fmla="*/ 0 w 64"/>
                <a:gd name="T9" fmla="*/ 5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6">
                  <a:moveTo>
                    <a:pt x="0" y="52"/>
                  </a:moveTo>
                  <a:lnTo>
                    <a:pt x="12" y="66"/>
                  </a:lnTo>
                  <a:lnTo>
                    <a:pt x="64" y="8"/>
                  </a:lnTo>
                  <a:lnTo>
                    <a:pt x="55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38"/>
            <p:cNvSpPr/>
            <p:nvPr/>
          </p:nvSpPr>
          <p:spPr bwMode="auto">
            <a:xfrm>
              <a:off x="7412728" y="2265358"/>
              <a:ext cx="99831" cy="119797"/>
            </a:xfrm>
            <a:custGeom>
              <a:avLst/>
              <a:gdLst>
                <a:gd name="T0" fmla="*/ 16 w 30"/>
                <a:gd name="T1" fmla="*/ 0 h 36"/>
                <a:gd name="T2" fmla="*/ 0 w 30"/>
                <a:gd name="T3" fmla="*/ 34 h 36"/>
                <a:gd name="T4" fmla="*/ 6 w 30"/>
                <a:gd name="T5" fmla="*/ 36 h 36"/>
                <a:gd name="T6" fmla="*/ 16 w 30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6">
                  <a:moveTo>
                    <a:pt x="16" y="0"/>
                  </a:moveTo>
                  <a:cubicBezTo>
                    <a:pt x="20" y="26"/>
                    <a:pt x="0" y="34"/>
                    <a:pt x="0" y="34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0" y="21"/>
                    <a:pt x="16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5" name="Freeform 62"/>
          <p:cNvSpPr>
            <a:spLocks noEditPoints="1"/>
          </p:cNvSpPr>
          <p:nvPr/>
        </p:nvSpPr>
        <p:spPr bwMode="auto">
          <a:xfrm>
            <a:off x="7393665" y="3028846"/>
            <a:ext cx="359392" cy="484182"/>
          </a:xfrm>
          <a:custGeom>
            <a:avLst/>
            <a:gdLst>
              <a:gd name="T0" fmla="*/ 108 w 108"/>
              <a:gd name="T1" fmla="*/ 145 h 145"/>
              <a:gd name="T2" fmla="*/ 0 w 108"/>
              <a:gd name="T3" fmla="*/ 145 h 145"/>
              <a:gd name="T4" fmla="*/ 0 w 108"/>
              <a:gd name="T5" fmla="*/ 136 h 145"/>
              <a:gd name="T6" fmla="*/ 13 w 108"/>
              <a:gd name="T7" fmla="*/ 125 h 145"/>
              <a:gd name="T8" fmla="*/ 96 w 108"/>
              <a:gd name="T9" fmla="*/ 125 h 145"/>
              <a:gd name="T10" fmla="*/ 108 w 108"/>
              <a:gd name="T11" fmla="*/ 135 h 145"/>
              <a:gd name="T12" fmla="*/ 108 w 108"/>
              <a:gd name="T13" fmla="*/ 145 h 145"/>
              <a:gd name="T14" fmla="*/ 16 w 108"/>
              <a:gd name="T15" fmla="*/ 116 h 145"/>
              <a:gd name="T16" fmla="*/ 24 w 108"/>
              <a:gd name="T17" fmla="*/ 91 h 145"/>
              <a:gd name="T18" fmla="*/ 85 w 108"/>
              <a:gd name="T19" fmla="*/ 91 h 145"/>
              <a:gd name="T20" fmla="*/ 92 w 108"/>
              <a:gd name="T21" fmla="*/ 116 h 145"/>
              <a:gd name="T22" fmla="*/ 16 w 108"/>
              <a:gd name="T23" fmla="*/ 116 h 145"/>
              <a:gd name="T24" fmla="*/ 28 w 108"/>
              <a:gd name="T25" fmla="*/ 76 h 145"/>
              <a:gd name="T26" fmla="*/ 36 w 108"/>
              <a:gd name="T27" fmla="*/ 51 h 145"/>
              <a:gd name="T28" fmla="*/ 72 w 108"/>
              <a:gd name="T29" fmla="*/ 51 h 145"/>
              <a:gd name="T30" fmla="*/ 80 w 108"/>
              <a:gd name="T31" fmla="*/ 76 h 145"/>
              <a:gd name="T32" fmla="*/ 28 w 108"/>
              <a:gd name="T33" fmla="*/ 76 h 145"/>
              <a:gd name="T34" fmla="*/ 48 w 108"/>
              <a:gd name="T35" fmla="*/ 12 h 145"/>
              <a:gd name="T36" fmla="*/ 60 w 108"/>
              <a:gd name="T37" fmla="*/ 12 h 145"/>
              <a:gd name="T38" fmla="*/ 67 w 108"/>
              <a:gd name="T39" fmla="*/ 37 h 145"/>
              <a:gd name="T40" fmla="*/ 41 w 108"/>
              <a:gd name="T41" fmla="*/ 37 h 145"/>
              <a:gd name="T42" fmla="*/ 48 w 108"/>
              <a:gd name="T43" fmla="*/ 12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8" h="145">
                <a:moveTo>
                  <a:pt x="108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36"/>
                  <a:pt x="0" y="136"/>
                  <a:pt x="0" y="136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108" y="135"/>
                  <a:pt x="108" y="135"/>
                  <a:pt x="108" y="135"/>
                </a:cubicBezTo>
                <a:lnTo>
                  <a:pt x="108" y="145"/>
                </a:lnTo>
                <a:close/>
                <a:moveTo>
                  <a:pt x="16" y="116"/>
                </a:moveTo>
                <a:cubicBezTo>
                  <a:pt x="24" y="91"/>
                  <a:pt x="24" y="91"/>
                  <a:pt x="24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92" y="116"/>
                  <a:pt x="92" y="116"/>
                  <a:pt x="92" y="116"/>
                </a:cubicBezTo>
                <a:lnTo>
                  <a:pt x="16" y="116"/>
                </a:lnTo>
                <a:close/>
                <a:moveTo>
                  <a:pt x="28" y="76"/>
                </a:moveTo>
                <a:cubicBezTo>
                  <a:pt x="36" y="51"/>
                  <a:pt x="36" y="51"/>
                  <a:pt x="36" y="51"/>
                </a:cubicBezTo>
                <a:cubicBezTo>
                  <a:pt x="72" y="51"/>
                  <a:pt x="72" y="51"/>
                  <a:pt x="72" y="51"/>
                </a:cubicBezTo>
                <a:cubicBezTo>
                  <a:pt x="80" y="76"/>
                  <a:pt x="80" y="76"/>
                  <a:pt x="80" y="76"/>
                </a:cubicBezTo>
                <a:lnTo>
                  <a:pt x="28" y="76"/>
                </a:lnTo>
                <a:close/>
                <a:moveTo>
                  <a:pt x="48" y="12"/>
                </a:moveTo>
                <a:cubicBezTo>
                  <a:pt x="48" y="12"/>
                  <a:pt x="54" y="0"/>
                  <a:pt x="60" y="12"/>
                </a:cubicBezTo>
                <a:cubicBezTo>
                  <a:pt x="67" y="37"/>
                  <a:pt x="67" y="37"/>
                  <a:pt x="67" y="37"/>
                </a:cubicBezTo>
                <a:cubicBezTo>
                  <a:pt x="41" y="37"/>
                  <a:pt x="41" y="37"/>
                  <a:pt x="41" y="37"/>
                </a:cubicBezTo>
                <a:lnTo>
                  <a:pt x="48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4205157" y="1280282"/>
            <a:ext cx="657487" cy="578840"/>
            <a:chOff x="6040049" y="4182118"/>
            <a:chExt cx="521619" cy="459224"/>
          </a:xfrm>
          <a:solidFill>
            <a:schemeClr val="bg1"/>
          </a:solidFill>
        </p:grpSpPr>
        <p:sp>
          <p:nvSpPr>
            <p:cNvPr id="27" name="Freeform 84"/>
            <p:cNvSpPr/>
            <p:nvPr/>
          </p:nvSpPr>
          <p:spPr bwMode="auto">
            <a:xfrm>
              <a:off x="6087469" y="4202084"/>
              <a:ext cx="194671" cy="419291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85"/>
            <p:cNvSpPr/>
            <p:nvPr/>
          </p:nvSpPr>
          <p:spPr bwMode="auto">
            <a:xfrm>
              <a:off x="6040049" y="4339353"/>
              <a:ext cx="27454" cy="147252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86"/>
            <p:cNvSpPr/>
            <p:nvPr/>
          </p:nvSpPr>
          <p:spPr bwMode="auto">
            <a:xfrm>
              <a:off x="6329559" y="4296924"/>
              <a:ext cx="77370" cy="229612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Freeform 87"/>
            <p:cNvSpPr/>
            <p:nvPr/>
          </p:nvSpPr>
          <p:spPr bwMode="auto">
            <a:xfrm>
              <a:off x="6376980" y="4239521"/>
              <a:ext cx="102328" cy="341923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Freeform 88"/>
            <p:cNvSpPr/>
            <p:nvPr/>
          </p:nvSpPr>
          <p:spPr bwMode="auto">
            <a:xfrm>
              <a:off x="6436879" y="4182118"/>
              <a:ext cx="124789" cy="459224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326362" y="3163839"/>
            <a:ext cx="416796" cy="259561"/>
            <a:chOff x="2942785" y="3296116"/>
            <a:chExt cx="416796" cy="259561"/>
          </a:xfrm>
          <a:solidFill>
            <a:schemeClr val="bg1"/>
          </a:solidFill>
        </p:grpSpPr>
        <p:sp>
          <p:nvSpPr>
            <p:cNvPr id="33" name="Freeform 95"/>
            <p:cNvSpPr>
              <a:spLocks noEditPoints="1"/>
            </p:cNvSpPr>
            <p:nvPr/>
          </p:nvSpPr>
          <p:spPr bwMode="auto">
            <a:xfrm>
              <a:off x="2942785" y="3296116"/>
              <a:ext cx="416796" cy="259561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5 h 78"/>
                <a:gd name="T16" fmla="*/ 113 w 125"/>
                <a:gd name="T17" fmla="*/ 18 h 78"/>
                <a:gd name="T18" fmla="*/ 104 w 125"/>
                <a:gd name="T19" fmla="*/ 68 h 78"/>
                <a:gd name="T20" fmla="*/ 10 w 125"/>
                <a:gd name="T21" fmla="*/ 68 h 78"/>
                <a:gd name="T22" fmla="*/ 10 w 125"/>
                <a:gd name="T23" fmla="*/ 9 h 78"/>
                <a:gd name="T24" fmla="*/ 104 w 125"/>
                <a:gd name="T25" fmla="*/ 9 h 78"/>
                <a:gd name="T26" fmla="*/ 104 w 125"/>
                <a:gd name="T27" fmla="*/ 6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5"/>
                    <a:pt x="125" y="25"/>
                    <a:pt x="125" y="25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8"/>
                  </a:moveTo>
                  <a:cubicBezTo>
                    <a:pt x="10" y="68"/>
                    <a:pt x="10" y="68"/>
                    <a:pt x="10" y="6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4" y="9"/>
                    <a:pt x="104" y="9"/>
                    <a:pt x="104" y="9"/>
                  </a:cubicBezTo>
                  <a:lnTo>
                    <a:pt x="10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Rectangle 96"/>
            <p:cNvSpPr>
              <a:spLocks noChangeArrowheads="1"/>
            </p:cNvSpPr>
            <p:nvPr/>
          </p:nvSpPr>
          <p:spPr bwMode="auto">
            <a:xfrm>
              <a:off x="3000187" y="3351023"/>
              <a:ext cx="79865" cy="1447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Rectangle 97"/>
            <p:cNvSpPr>
              <a:spLocks noChangeArrowheads="1"/>
            </p:cNvSpPr>
            <p:nvPr/>
          </p:nvSpPr>
          <p:spPr bwMode="auto">
            <a:xfrm>
              <a:off x="3092532" y="3351023"/>
              <a:ext cx="77370" cy="1447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319859" y="3010640"/>
            <a:ext cx="524040" cy="520593"/>
            <a:chOff x="6853673" y="3715407"/>
            <a:chExt cx="379359" cy="376864"/>
          </a:xfrm>
          <a:solidFill>
            <a:schemeClr val="bg1"/>
          </a:solidFill>
        </p:grpSpPr>
        <p:sp>
          <p:nvSpPr>
            <p:cNvPr id="37" name="Freeform 150"/>
            <p:cNvSpPr>
              <a:spLocks noEditPoints="1"/>
            </p:cNvSpPr>
            <p:nvPr/>
          </p:nvSpPr>
          <p:spPr bwMode="auto">
            <a:xfrm>
              <a:off x="6853673" y="3715407"/>
              <a:ext cx="379359" cy="376864"/>
            </a:xfrm>
            <a:custGeom>
              <a:avLst/>
              <a:gdLst>
                <a:gd name="T0" fmla="*/ 57 w 114"/>
                <a:gd name="T1" fmla="*/ 0 h 114"/>
                <a:gd name="T2" fmla="*/ 0 w 114"/>
                <a:gd name="T3" fmla="*/ 57 h 114"/>
                <a:gd name="T4" fmla="*/ 57 w 114"/>
                <a:gd name="T5" fmla="*/ 114 h 114"/>
                <a:gd name="T6" fmla="*/ 114 w 114"/>
                <a:gd name="T7" fmla="*/ 57 h 114"/>
                <a:gd name="T8" fmla="*/ 57 w 114"/>
                <a:gd name="T9" fmla="*/ 0 h 114"/>
                <a:gd name="T10" fmla="*/ 57 w 114"/>
                <a:gd name="T11" fmla="*/ 108 h 114"/>
                <a:gd name="T12" fmla="*/ 6 w 114"/>
                <a:gd name="T13" fmla="*/ 57 h 114"/>
                <a:gd name="T14" fmla="*/ 57 w 114"/>
                <a:gd name="T15" fmla="*/ 6 h 114"/>
                <a:gd name="T16" fmla="*/ 108 w 114"/>
                <a:gd name="T17" fmla="*/ 57 h 114"/>
                <a:gd name="T18" fmla="*/ 57 w 114"/>
                <a:gd name="T19" fmla="*/ 10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114">
                  <a:moveTo>
                    <a:pt x="57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9"/>
                    <a:pt x="25" y="114"/>
                    <a:pt x="57" y="114"/>
                  </a:cubicBezTo>
                  <a:cubicBezTo>
                    <a:pt x="89" y="114"/>
                    <a:pt x="114" y="89"/>
                    <a:pt x="114" y="57"/>
                  </a:cubicBezTo>
                  <a:cubicBezTo>
                    <a:pt x="114" y="25"/>
                    <a:pt x="89" y="0"/>
                    <a:pt x="57" y="0"/>
                  </a:cubicBezTo>
                  <a:close/>
                  <a:moveTo>
                    <a:pt x="57" y="108"/>
                  </a:moveTo>
                  <a:cubicBezTo>
                    <a:pt x="29" y="108"/>
                    <a:pt x="6" y="85"/>
                    <a:pt x="6" y="57"/>
                  </a:cubicBezTo>
                  <a:cubicBezTo>
                    <a:pt x="6" y="29"/>
                    <a:pt x="29" y="6"/>
                    <a:pt x="57" y="6"/>
                  </a:cubicBezTo>
                  <a:cubicBezTo>
                    <a:pt x="85" y="6"/>
                    <a:pt x="108" y="29"/>
                    <a:pt x="108" y="57"/>
                  </a:cubicBezTo>
                  <a:cubicBezTo>
                    <a:pt x="108" y="85"/>
                    <a:pt x="85" y="108"/>
                    <a:pt x="5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Rectangle 151"/>
            <p:cNvSpPr>
              <a:spLocks noChangeArrowheads="1"/>
            </p:cNvSpPr>
            <p:nvPr/>
          </p:nvSpPr>
          <p:spPr bwMode="auto">
            <a:xfrm>
              <a:off x="6998429" y="3987447"/>
              <a:ext cx="22463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Rectangle 152"/>
            <p:cNvSpPr>
              <a:spLocks noChangeArrowheads="1"/>
            </p:cNvSpPr>
            <p:nvPr/>
          </p:nvSpPr>
          <p:spPr bwMode="auto">
            <a:xfrm>
              <a:off x="7033370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Rectangle 153"/>
            <p:cNvSpPr>
              <a:spLocks noChangeArrowheads="1"/>
            </p:cNvSpPr>
            <p:nvPr/>
          </p:nvSpPr>
          <p:spPr bwMode="auto">
            <a:xfrm>
              <a:off x="7068311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154"/>
            <p:cNvSpPr/>
            <p:nvPr/>
          </p:nvSpPr>
          <p:spPr bwMode="auto">
            <a:xfrm>
              <a:off x="6970976" y="3822725"/>
              <a:ext cx="82362" cy="84857"/>
            </a:xfrm>
            <a:custGeom>
              <a:avLst/>
              <a:gdLst>
                <a:gd name="T0" fmla="*/ 19 w 25"/>
                <a:gd name="T1" fmla="*/ 22 h 25"/>
                <a:gd name="T2" fmla="*/ 22 w 25"/>
                <a:gd name="T3" fmla="*/ 25 h 25"/>
                <a:gd name="T4" fmla="*/ 25 w 25"/>
                <a:gd name="T5" fmla="*/ 22 h 25"/>
                <a:gd name="T6" fmla="*/ 22 w 25"/>
                <a:gd name="T7" fmla="*/ 19 h 25"/>
                <a:gd name="T8" fmla="*/ 21 w 25"/>
                <a:gd name="T9" fmla="*/ 19 h 25"/>
                <a:gd name="T10" fmla="*/ 0 w 25"/>
                <a:gd name="T11" fmla="*/ 0 h 25"/>
                <a:gd name="T12" fmla="*/ 19 w 25"/>
                <a:gd name="T13" fmla="*/ 22 h 25"/>
                <a:gd name="T14" fmla="*/ 19 w 25"/>
                <a:gd name="T15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5">
                  <a:moveTo>
                    <a:pt x="19" y="22"/>
                  </a:moveTo>
                  <a:cubicBezTo>
                    <a:pt x="19" y="24"/>
                    <a:pt x="20" y="25"/>
                    <a:pt x="22" y="25"/>
                  </a:cubicBezTo>
                  <a:cubicBezTo>
                    <a:pt x="24" y="25"/>
                    <a:pt x="25" y="24"/>
                    <a:pt x="25" y="22"/>
                  </a:cubicBezTo>
                  <a:cubicBezTo>
                    <a:pt x="25" y="21"/>
                    <a:pt x="24" y="19"/>
                    <a:pt x="22" y="19"/>
                  </a:cubicBezTo>
                  <a:cubicBezTo>
                    <a:pt x="22" y="19"/>
                    <a:pt x="22" y="19"/>
                    <a:pt x="21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155"/>
            <p:cNvSpPr/>
            <p:nvPr/>
          </p:nvSpPr>
          <p:spPr bwMode="auto">
            <a:xfrm>
              <a:off x="6921060" y="3987447"/>
              <a:ext cx="22463" cy="19966"/>
            </a:xfrm>
            <a:custGeom>
              <a:avLst/>
              <a:gdLst>
                <a:gd name="T0" fmla="*/ 0 w 9"/>
                <a:gd name="T1" fmla="*/ 6 h 8"/>
                <a:gd name="T2" fmla="*/ 3 w 9"/>
                <a:gd name="T3" fmla="*/ 8 h 8"/>
                <a:gd name="T4" fmla="*/ 9 w 9"/>
                <a:gd name="T5" fmla="*/ 1 h 8"/>
                <a:gd name="T6" fmla="*/ 7 w 9"/>
                <a:gd name="T7" fmla="*/ 0 h 8"/>
                <a:gd name="T8" fmla="*/ 0 w 9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6"/>
                  </a:moveTo>
                  <a:lnTo>
                    <a:pt x="3" y="8"/>
                  </a:lnTo>
                  <a:lnTo>
                    <a:pt x="9" y="1"/>
                  </a:lnTo>
                  <a:lnTo>
                    <a:pt x="7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56"/>
            <p:cNvSpPr/>
            <p:nvPr/>
          </p:nvSpPr>
          <p:spPr bwMode="auto">
            <a:xfrm>
              <a:off x="6901094" y="3942523"/>
              <a:ext cx="27454" cy="14975"/>
            </a:xfrm>
            <a:custGeom>
              <a:avLst/>
              <a:gdLst>
                <a:gd name="T0" fmla="*/ 9 w 11"/>
                <a:gd name="T1" fmla="*/ 0 h 6"/>
                <a:gd name="T2" fmla="*/ 0 w 11"/>
                <a:gd name="T3" fmla="*/ 3 h 6"/>
                <a:gd name="T4" fmla="*/ 1 w 11"/>
                <a:gd name="T5" fmla="*/ 6 h 6"/>
                <a:gd name="T6" fmla="*/ 11 w 11"/>
                <a:gd name="T7" fmla="*/ 3 h 6"/>
                <a:gd name="T8" fmla="*/ 9 w 1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0" y="3"/>
                  </a:lnTo>
                  <a:lnTo>
                    <a:pt x="1" y="6"/>
                  </a:lnTo>
                  <a:lnTo>
                    <a:pt x="11" y="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157"/>
            <p:cNvSpPr/>
            <p:nvPr/>
          </p:nvSpPr>
          <p:spPr bwMode="auto">
            <a:xfrm>
              <a:off x="6933538" y="3790281"/>
              <a:ext cx="19966" cy="22463"/>
            </a:xfrm>
            <a:custGeom>
              <a:avLst/>
              <a:gdLst>
                <a:gd name="T0" fmla="*/ 0 w 8"/>
                <a:gd name="T1" fmla="*/ 3 h 9"/>
                <a:gd name="T2" fmla="*/ 7 w 8"/>
                <a:gd name="T3" fmla="*/ 9 h 9"/>
                <a:gd name="T4" fmla="*/ 8 w 8"/>
                <a:gd name="T5" fmla="*/ 7 h 9"/>
                <a:gd name="T6" fmla="*/ 2 w 8"/>
                <a:gd name="T7" fmla="*/ 0 h 9"/>
                <a:gd name="T8" fmla="*/ 0 w 8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0" y="3"/>
                  </a:moveTo>
                  <a:lnTo>
                    <a:pt x="7" y="9"/>
                  </a:lnTo>
                  <a:lnTo>
                    <a:pt x="8" y="7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Freeform 158"/>
            <p:cNvSpPr/>
            <p:nvPr/>
          </p:nvSpPr>
          <p:spPr bwMode="auto">
            <a:xfrm>
              <a:off x="6903589" y="3840196"/>
              <a:ext cx="27454" cy="12480"/>
            </a:xfrm>
            <a:custGeom>
              <a:avLst/>
              <a:gdLst>
                <a:gd name="T0" fmla="*/ 11 w 11"/>
                <a:gd name="T1" fmla="*/ 3 h 5"/>
                <a:gd name="T2" fmla="*/ 2 w 11"/>
                <a:gd name="T3" fmla="*/ 0 h 5"/>
                <a:gd name="T4" fmla="*/ 0 w 11"/>
                <a:gd name="T5" fmla="*/ 3 h 5"/>
                <a:gd name="T6" fmla="*/ 10 w 11"/>
                <a:gd name="T7" fmla="*/ 5 h 5"/>
                <a:gd name="T8" fmla="*/ 11 w 11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3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10" y="5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Rectangle 159"/>
            <p:cNvSpPr>
              <a:spLocks noChangeArrowheads="1"/>
            </p:cNvSpPr>
            <p:nvPr/>
          </p:nvSpPr>
          <p:spPr bwMode="auto">
            <a:xfrm>
              <a:off x="7040858" y="3750348"/>
              <a:ext cx="7488" cy="22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7" name="Freeform 160"/>
            <p:cNvSpPr/>
            <p:nvPr/>
          </p:nvSpPr>
          <p:spPr bwMode="auto">
            <a:xfrm>
              <a:off x="6973471" y="3760331"/>
              <a:ext cx="17471" cy="22463"/>
            </a:xfrm>
            <a:custGeom>
              <a:avLst/>
              <a:gdLst>
                <a:gd name="T0" fmla="*/ 7 w 7"/>
                <a:gd name="T1" fmla="*/ 8 h 9"/>
                <a:gd name="T2" fmla="*/ 3 w 7"/>
                <a:gd name="T3" fmla="*/ 0 h 9"/>
                <a:gd name="T4" fmla="*/ 0 w 7"/>
                <a:gd name="T5" fmla="*/ 2 h 9"/>
                <a:gd name="T6" fmla="*/ 4 w 7"/>
                <a:gd name="T7" fmla="*/ 9 h 9"/>
                <a:gd name="T8" fmla="*/ 7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7" y="8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4" y="9"/>
                  </a:ln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8" name="Freeform 161"/>
            <p:cNvSpPr/>
            <p:nvPr/>
          </p:nvSpPr>
          <p:spPr bwMode="auto">
            <a:xfrm>
              <a:off x="7088277" y="3760331"/>
              <a:ext cx="12480" cy="27454"/>
            </a:xfrm>
            <a:custGeom>
              <a:avLst/>
              <a:gdLst>
                <a:gd name="T0" fmla="*/ 0 w 5"/>
                <a:gd name="T1" fmla="*/ 9 h 11"/>
                <a:gd name="T2" fmla="*/ 2 w 5"/>
                <a:gd name="T3" fmla="*/ 11 h 11"/>
                <a:gd name="T4" fmla="*/ 5 w 5"/>
                <a:gd name="T5" fmla="*/ 2 h 11"/>
                <a:gd name="T6" fmla="*/ 2 w 5"/>
                <a:gd name="T7" fmla="*/ 0 h 11"/>
                <a:gd name="T8" fmla="*/ 0 w 5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0" y="9"/>
                  </a:moveTo>
                  <a:lnTo>
                    <a:pt x="2" y="11"/>
                  </a:lnTo>
                  <a:lnTo>
                    <a:pt x="5" y="2"/>
                  </a:lnTo>
                  <a:lnTo>
                    <a:pt x="2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9" name="Freeform 162"/>
            <p:cNvSpPr/>
            <p:nvPr/>
          </p:nvSpPr>
          <p:spPr bwMode="auto">
            <a:xfrm>
              <a:off x="7130706" y="3987447"/>
              <a:ext cx="22463" cy="19966"/>
            </a:xfrm>
            <a:custGeom>
              <a:avLst/>
              <a:gdLst>
                <a:gd name="T0" fmla="*/ 0 w 9"/>
                <a:gd name="T1" fmla="*/ 1 h 8"/>
                <a:gd name="T2" fmla="*/ 8 w 9"/>
                <a:gd name="T3" fmla="*/ 8 h 8"/>
                <a:gd name="T4" fmla="*/ 9 w 9"/>
                <a:gd name="T5" fmla="*/ 6 h 8"/>
                <a:gd name="T6" fmla="*/ 3 w 9"/>
                <a:gd name="T7" fmla="*/ 0 h 8"/>
                <a:gd name="T8" fmla="*/ 0 w 9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1"/>
                  </a:moveTo>
                  <a:lnTo>
                    <a:pt x="8" y="8"/>
                  </a:lnTo>
                  <a:lnTo>
                    <a:pt x="9" y="6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0" name="Freeform 163"/>
            <p:cNvSpPr/>
            <p:nvPr/>
          </p:nvSpPr>
          <p:spPr bwMode="auto">
            <a:xfrm>
              <a:off x="7158159" y="3942523"/>
              <a:ext cx="24958" cy="14975"/>
            </a:xfrm>
            <a:custGeom>
              <a:avLst/>
              <a:gdLst>
                <a:gd name="T0" fmla="*/ 0 w 10"/>
                <a:gd name="T1" fmla="*/ 3 h 6"/>
                <a:gd name="T2" fmla="*/ 9 w 10"/>
                <a:gd name="T3" fmla="*/ 6 h 6"/>
                <a:gd name="T4" fmla="*/ 10 w 10"/>
                <a:gd name="T5" fmla="*/ 3 h 6"/>
                <a:gd name="T6" fmla="*/ 1 w 10"/>
                <a:gd name="T7" fmla="*/ 0 h 6"/>
                <a:gd name="T8" fmla="*/ 0 w 10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3"/>
                  </a:moveTo>
                  <a:lnTo>
                    <a:pt x="9" y="6"/>
                  </a:lnTo>
                  <a:lnTo>
                    <a:pt x="10" y="3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1" name="Freeform 164"/>
            <p:cNvSpPr/>
            <p:nvPr/>
          </p:nvSpPr>
          <p:spPr bwMode="auto">
            <a:xfrm>
              <a:off x="7128209" y="3790281"/>
              <a:ext cx="22463" cy="22463"/>
            </a:xfrm>
            <a:custGeom>
              <a:avLst/>
              <a:gdLst>
                <a:gd name="T0" fmla="*/ 9 w 9"/>
                <a:gd name="T1" fmla="*/ 3 h 9"/>
                <a:gd name="T2" fmla="*/ 8 w 9"/>
                <a:gd name="T3" fmla="*/ 0 h 9"/>
                <a:gd name="T4" fmla="*/ 0 w 9"/>
                <a:gd name="T5" fmla="*/ 7 h 9"/>
                <a:gd name="T6" fmla="*/ 2 w 9"/>
                <a:gd name="T7" fmla="*/ 9 h 9"/>
                <a:gd name="T8" fmla="*/ 9 w 9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2" y="9"/>
                  </a:lnTo>
                  <a:lnTo>
                    <a:pt x="9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Freeform 165"/>
            <p:cNvSpPr/>
            <p:nvPr/>
          </p:nvSpPr>
          <p:spPr bwMode="auto">
            <a:xfrm>
              <a:off x="7153167" y="3840196"/>
              <a:ext cx="27454" cy="12480"/>
            </a:xfrm>
            <a:custGeom>
              <a:avLst/>
              <a:gdLst>
                <a:gd name="T0" fmla="*/ 10 w 11"/>
                <a:gd name="T1" fmla="*/ 0 h 5"/>
                <a:gd name="T2" fmla="*/ 0 w 11"/>
                <a:gd name="T3" fmla="*/ 3 h 5"/>
                <a:gd name="T4" fmla="*/ 2 w 11"/>
                <a:gd name="T5" fmla="*/ 5 h 5"/>
                <a:gd name="T6" fmla="*/ 11 w 11"/>
                <a:gd name="T7" fmla="*/ 3 h 5"/>
                <a:gd name="T8" fmla="*/ 10 w 1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11" y="3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Rectangle 166"/>
            <p:cNvSpPr>
              <a:spLocks noChangeArrowheads="1"/>
            </p:cNvSpPr>
            <p:nvPr/>
          </p:nvSpPr>
          <p:spPr bwMode="auto">
            <a:xfrm>
              <a:off x="6893606" y="3890112"/>
              <a:ext cx="24958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Rectangle 167"/>
            <p:cNvSpPr>
              <a:spLocks noChangeArrowheads="1"/>
            </p:cNvSpPr>
            <p:nvPr/>
          </p:nvSpPr>
          <p:spPr bwMode="auto">
            <a:xfrm>
              <a:off x="7170638" y="3892607"/>
              <a:ext cx="27454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55" name="Text Box 10"/>
          <p:cNvSpPr txBox="1">
            <a:spLocks noChangeArrowheads="1"/>
          </p:cNvSpPr>
          <p:nvPr/>
        </p:nvSpPr>
        <p:spPr bwMode="auto">
          <a:xfrm>
            <a:off x="3946350" y="1917003"/>
            <a:ext cx="1176214" cy="2308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en-US" sz="1200" smtClean="0">
                <a:solidFill>
                  <a:schemeClr val="bg1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Surrounding</a:t>
            </a:r>
            <a:endParaRPr lang="en-US" sz="1000" smtClean="0">
              <a:solidFill>
                <a:schemeClr val="bg1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3" name="图片 2" descr="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1203598"/>
            <a:ext cx="924074" cy="924074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187624" y="3939902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互动性</a:t>
            </a:r>
            <a:endParaRPr lang="zh-CN" altLang="en-US" sz="1400" dirty="0">
              <a:solidFill>
                <a:schemeClr val="bg1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200653" y="3939902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趣味性</a:t>
            </a:r>
            <a:endParaRPr lang="zh-CN" altLang="en-US" sz="1400" dirty="0">
              <a:solidFill>
                <a:prstClr val="white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75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25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25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750"/>
                            </p:stCondLst>
                            <p:childTnLst>
                              <p:par>
                                <p:cTn id="8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  <p:bldP spid="7" grpId="0" animBg="1"/>
      <p:bldP spid="8" grpId="0" animBg="1"/>
      <p:bldP spid="13" grpId="0" animBg="1"/>
      <p:bldP spid="17" grpId="0" animBg="1"/>
      <p:bldP spid="18" grpId="0" animBg="1"/>
      <p:bldP spid="19" grpId="0" animBg="1"/>
      <p:bldP spid="20" grpId="0" animBg="1"/>
      <p:bldP spid="25" grpId="0" animBg="1"/>
      <p:bldP spid="5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7"/>
          <p:cNvSpPr txBox="1">
            <a:spLocks noChangeArrowheads="1"/>
          </p:cNvSpPr>
          <p:nvPr/>
        </p:nvSpPr>
        <p:spPr bwMode="auto">
          <a:xfrm>
            <a:off x="1691680" y="1916699"/>
            <a:ext cx="5760640" cy="131010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 anchor="ctr">
            <a:spAutoFit/>
          </a:bodyPr>
          <a:lstStyle/>
          <a:p>
            <a:pPr algn="ctr" defTabSz="1087755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这是一个通过</a:t>
            </a:r>
            <a:r>
              <a:rPr lang="zh-CN" altLang="en-US" sz="1600" dirty="0" smtClean="0">
                <a:solidFill>
                  <a:schemeClr val="accent6"/>
                </a:solidFill>
                <a:latin typeface="苹方-简 纤细体"/>
                <a:ea typeface="苹方-简 纤细体"/>
                <a:cs typeface="Open Sans Semibold" pitchFamily="34" charset="0"/>
              </a:rPr>
              <a:t>种树养成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帮助你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多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运动的项目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。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苹方-简 纤细体"/>
              <a:ea typeface="苹方-简 纤细体"/>
              <a:cs typeface="Open Sans Semibold" pitchFamily="34" charset="0"/>
            </a:endParaRPr>
          </a:p>
          <a:p>
            <a:pPr algn="ctr" defTabSz="1087755">
              <a:lnSpc>
                <a:spcPct val="140000"/>
              </a:lnSpc>
            </a:pP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当你步行、健身时，手环振动，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processing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界面上能量源将释放能量球，你的</a:t>
            </a: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Fit Tree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会吸收并不断成长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。旨在通过“种树”的</a:t>
            </a:r>
            <a:r>
              <a:rPr lang="zh-CN" altLang="en-US" sz="1600" dirty="0" smtClean="0">
                <a:solidFill>
                  <a:srgbClr val="F79646"/>
                </a:solidFill>
                <a:latin typeface="苹方-简 纤细体"/>
                <a:ea typeface="苹方-简 纤细体"/>
                <a:cs typeface="Open Sans Semibold" pitchFamily="34" charset="0"/>
              </a:rPr>
              <a:t>运动反馈机制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鼓励用户多健身。每收获一棵树</a:t>
            </a:r>
            <a:r>
              <a:rPr lang="zh-CN" altLang="en-US" sz="16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，你又健康</a:t>
            </a:r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 Semibold" pitchFamily="34" charset="0"/>
              </a:rPr>
              <a:t>一点点！</a:t>
            </a:r>
            <a:endParaRPr lang="en-US" sz="1600" dirty="0" smtClean="0">
              <a:solidFill>
                <a:schemeClr val="bg1">
                  <a:lumMod val="50000"/>
                </a:schemeClr>
              </a:solidFill>
              <a:latin typeface="苹方-简 纤细体"/>
              <a:ea typeface="苹方-简 纤细体"/>
              <a:cs typeface="Open Sans Semibol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0"/>
          <p:cNvSpPr txBox="1">
            <a:spLocks noChangeArrowheads="1"/>
          </p:cNvSpPr>
          <p:nvPr/>
        </p:nvSpPr>
        <p:spPr bwMode="auto">
          <a:xfrm>
            <a:off x="323528" y="2734640"/>
            <a:ext cx="1600200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创作灵感</a:t>
            </a:r>
          </a:p>
        </p:txBody>
      </p:sp>
      <p:sp>
        <p:nvSpPr>
          <p:cNvPr id="3" name="Oval 7"/>
          <p:cNvSpPr/>
          <p:nvPr/>
        </p:nvSpPr>
        <p:spPr>
          <a:xfrm>
            <a:off x="706760" y="1779662"/>
            <a:ext cx="829711" cy="82971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10"/>
          <p:cNvSpPr/>
          <p:nvPr/>
        </p:nvSpPr>
        <p:spPr>
          <a:xfrm>
            <a:off x="2378968" y="1779662"/>
            <a:ext cx="829711" cy="82971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13"/>
          <p:cNvSpPr/>
          <p:nvPr/>
        </p:nvSpPr>
        <p:spPr>
          <a:xfrm>
            <a:off x="4107160" y="1779662"/>
            <a:ext cx="829711" cy="82971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22"/>
          <p:cNvGrpSpPr/>
          <p:nvPr/>
        </p:nvGrpSpPr>
        <p:grpSpPr>
          <a:xfrm>
            <a:off x="4318815" y="1970471"/>
            <a:ext cx="406400" cy="349250"/>
            <a:chOff x="4627563" y="793750"/>
            <a:chExt cx="406400" cy="349250"/>
          </a:xfrm>
          <a:solidFill>
            <a:srgbClr val="4BACC6"/>
          </a:solidFill>
        </p:grpSpPr>
        <p:sp>
          <p:nvSpPr>
            <p:cNvPr id="13" name="Freeform 94"/>
            <p:cNvSpPr/>
            <p:nvPr/>
          </p:nvSpPr>
          <p:spPr bwMode="auto">
            <a:xfrm>
              <a:off x="4741863" y="793750"/>
              <a:ext cx="292100" cy="320675"/>
            </a:xfrm>
            <a:custGeom>
              <a:avLst/>
              <a:gdLst>
                <a:gd name="T0" fmla="*/ 109 w 111"/>
                <a:gd name="T1" fmla="*/ 42 h 122"/>
                <a:gd name="T2" fmla="*/ 22 w 111"/>
                <a:gd name="T3" fmla="*/ 0 h 122"/>
                <a:gd name="T4" fmla="*/ 19 w 111"/>
                <a:gd name="T5" fmla="*/ 1 h 122"/>
                <a:gd name="T6" fmla="*/ 0 w 111"/>
                <a:gd name="T7" fmla="*/ 41 h 122"/>
                <a:gd name="T8" fmla="*/ 11 w 111"/>
                <a:gd name="T9" fmla="*/ 41 h 122"/>
                <a:gd name="T10" fmla="*/ 25 w 111"/>
                <a:gd name="T11" fmla="*/ 12 h 122"/>
                <a:gd name="T12" fmla="*/ 100 w 111"/>
                <a:gd name="T13" fmla="*/ 48 h 122"/>
                <a:gd name="T14" fmla="*/ 77 w 111"/>
                <a:gd name="T15" fmla="*/ 97 h 122"/>
                <a:gd name="T16" fmla="*/ 63 w 111"/>
                <a:gd name="T17" fmla="*/ 91 h 122"/>
                <a:gd name="T18" fmla="*/ 63 w 111"/>
                <a:gd name="T19" fmla="*/ 117 h 122"/>
                <a:gd name="T20" fmla="*/ 71 w 111"/>
                <a:gd name="T21" fmla="*/ 121 h 122"/>
                <a:gd name="T22" fmla="*/ 74 w 111"/>
                <a:gd name="T23" fmla="*/ 120 h 122"/>
                <a:gd name="T24" fmla="*/ 110 w 111"/>
                <a:gd name="T25" fmla="*/ 45 h 122"/>
                <a:gd name="T26" fmla="*/ 109 w 111"/>
                <a:gd name="T27" fmla="*/ 4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1" h="122">
                  <a:moveTo>
                    <a:pt x="109" y="42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0" y="0"/>
                    <a:pt x="19" y="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100" y="48"/>
                    <a:pt x="100" y="48"/>
                    <a:pt x="100" y="48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2" y="122"/>
                    <a:pt x="74" y="121"/>
                    <a:pt x="74" y="120"/>
                  </a:cubicBezTo>
                  <a:cubicBezTo>
                    <a:pt x="110" y="45"/>
                    <a:pt x="110" y="45"/>
                    <a:pt x="110" y="45"/>
                  </a:cubicBezTo>
                  <a:cubicBezTo>
                    <a:pt x="111" y="44"/>
                    <a:pt x="110" y="42"/>
                    <a:pt x="10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4" name="Freeform 95"/>
            <p:cNvSpPr>
              <a:spLocks noEditPoints="1"/>
            </p:cNvSpPr>
            <p:nvPr/>
          </p:nvSpPr>
          <p:spPr bwMode="auto">
            <a:xfrm>
              <a:off x="4627563" y="914400"/>
              <a:ext cx="263525" cy="228600"/>
            </a:xfrm>
            <a:custGeom>
              <a:avLst/>
              <a:gdLst>
                <a:gd name="T0" fmla="*/ 99 w 101"/>
                <a:gd name="T1" fmla="*/ 0 h 87"/>
                <a:gd name="T2" fmla="*/ 2 w 101"/>
                <a:gd name="T3" fmla="*/ 0 h 87"/>
                <a:gd name="T4" fmla="*/ 0 w 101"/>
                <a:gd name="T5" fmla="*/ 2 h 87"/>
                <a:gd name="T6" fmla="*/ 0 w 101"/>
                <a:gd name="T7" fmla="*/ 85 h 87"/>
                <a:gd name="T8" fmla="*/ 2 w 101"/>
                <a:gd name="T9" fmla="*/ 87 h 87"/>
                <a:gd name="T10" fmla="*/ 99 w 101"/>
                <a:gd name="T11" fmla="*/ 87 h 87"/>
                <a:gd name="T12" fmla="*/ 101 w 101"/>
                <a:gd name="T13" fmla="*/ 85 h 87"/>
                <a:gd name="T14" fmla="*/ 101 w 101"/>
                <a:gd name="T15" fmla="*/ 2 h 87"/>
                <a:gd name="T16" fmla="*/ 99 w 101"/>
                <a:gd name="T17" fmla="*/ 0 h 87"/>
                <a:gd name="T18" fmla="*/ 94 w 101"/>
                <a:gd name="T19" fmla="*/ 64 h 87"/>
                <a:gd name="T20" fmla="*/ 10 w 101"/>
                <a:gd name="T21" fmla="*/ 64 h 87"/>
                <a:gd name="T22" fmla="*/ 10 w 101"/>
                <a:gd name="T23" fmla="*/ 9 h 87"/>
                <a:gd name="T24" fmla="*/ 94 w 101"/>
                <a:gd name="T25" fmla="*/ 9 h 87"/>
                <a:gd name="T26" fmla="*/ 94 w 101"/>
                <a:gd name="T27" fmla="*/ 6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" h="87">
                  <a:moveTo>
                    <a:pt x="99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6"/>
                    <a:pt x="1" y="87"/>
                    <a:pt x="2" y="87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7"/>
                    <a:pt x="101" y="86"/>
                    <a:pt x="101" y="85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1"/>
                    <a:pt x="100" y="0"/>
                    <a:pt x="99" y="0"/>
                  </a:cubicBezTo>
                  <a:close/>
                  <a:moveTo>
                    <a:pt x="94" y="64"/>
                  </a:moveTo>
                  <a:cubicBezTo>
                    <a:pt x="10" y="64"/>
                    <a:pt x="10" y="64"/>
                    <a:pt x="10" y="64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94" y="9"/>
                    <a:pt x="94" y="9"/>
                    <a:pt x="94" y="9"/>
                  </a:cubicBezTo>
                  <a:lnTo>
                    <a:pt x="9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15" name="Group 25"/>
          <p:cNvGrpSpPr/>
          <p:nvPr/>
        </p:nvGrpSpPr>
        <p:grpSpPr>
          <a:xfrm>
            <a:off x="2634991" y="2035685"/>
            <a:ext cx="317664" cy="317664"/>
            <a:chOff x="2522538" y="2613025"/>
            <a:chExt cx="288925" cy="288925"/>
          </a:xfrm>
          <a:solidFill>
            <a:srgbClr val="4BACC6"/>
          </a:solidFill>
        </p:grpSpPr>
        <p:sp>
          <p:nvSpPr>
            <p:cNvPr id="16" name="Freeform 104"/>
            <p:cNvSpPr>
              <a:spLocks noEditPoints="1"/>
            </p:cNvSpPr>
            <p:nvPr/>
          </p:nvSpPr>
          <p:spPr bwMode="auto">
            <a:xfrm>
              <a:off x="2679700" y="2613025"/>
              <a:ext cx="131763" cy="128588"/>
            </a:xfrm>
            <a:custGeom>
              <a:avLst/>
              <a:gdLst>
                <a:gd name="T0" fmla="*/ 0 w 83"/>
                <a:gd name="T1" fmla="*/ 0 h 81"/>
                <a:gd name="T2" fmla="*/ 0 w 83"/>
                <a:gd name="T3" fmla="*/ 81 h 81"/>
                <a:gd name="T4" fmla="*/ 83 w 83"/>
                <a:gd name="T5" fmla="*/ 81 h 81"/>
                <a:gd name="T6" fmla="*/ 83 w 83"/>
                <a:gd name="T7" fmla="*/ 0 h 81"/>
                <a:gd name="T8" fmla="*/ 0 w 83"/>
                <a:gd name="T9" fmla="*/ 0 h 81"/>
                <a:gd name="T10" fmla="*/ 75 w 83"/>
                <a:gd name="T11" fmla="*/ 50 h 81"/>
                <a:gd name="T12" fmla="*/ 52 w 83"/>
                <a:gd name="T13" fmla="*/ 50 h 81"/>
                <a:gd name="T14" fmla="*/ 52 w 83"/>
                <a:gd name="T15" fmla="*/ 73 h 81"/>
                <a:gd name="T16" fmla="*/ 32 w 83"/>
                <a:gd name="T17" fmla="*/ 73 h 81"/>
                <a:gd name="T18" fmla="*/ 32 w 83"/>
                <a:gd name="T19" fmla="*/ 50 h 81"/>
                <a:gd name="T20" fmla="*/ 9 w 83"/>
                <a:gd name="T21" fmla="*/ 50 h 81"/>
                <a:gd name="T22" fmla="*/ 9 w 83"/>
                <a:gd name="T23" fmla="*/ 30 h 81"/>
                <a:gd name="T24" fmla="*/ 32 w 83"/>
                <a:gd name="T25" fmla="*/ 30 h 81"/>
                <a:gd name="T26" fmla="*/ 32 w 83"/>
                <a:gd name="T27" fmla="*/ 7 h 81"/>
                <a:gd name="T28" fmla="*/ 52 w 83"/>
                <a:gd name="T29" fmla="*/ 7 h 81"/>
                <a:gd name="T30" fmla="*/ 52 w 83"/>
                <a:gd name="T31" fmla="*/ 30 h 81"/>
                <a:gd name="T32" fmla="*/ 75 w 83"/>
                <a:gd name="T33" fmla="*/ 30 h 81"/>
                <a:gd name="T34" fmla="*/ 75 w 83"/>
                <a:gd name="T35" fmla="*/ 5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81">
                  <a:moveTo>
                    <a:pt x="0" y="0"/>
                  </a:moveTo>
                  <a:lnTo>
                    <a:pt x="0" y="81"/>
                  </a:lnTo>
                  <a:lnTo>
                    <a:pt x="83" y="81"/>
                  </a:lnTo>
                  <a:lnTo>
                    <a:pt x="83" y="0"/>
                  </a:lnTo>
                  <a:lnTo>
                    <a:pt x="0" y="0"/>
                  </a:lnTo>
                  <a:close/>
                  <a:moveTo>
                    <a:pt x="75" y="50"/>
                  </a:moveTo>
                  <a:lnTo>
                    <a:pt x="52" y="50"/>
                  </a:lnTo>
                  <a:lnTo>
                    <a:pt x="52" y="73"/>
                  </a:lnTo>
                  <a:lnTo>
                    <a:pt x="32" y="73"/>
                  </a:lnTo>
                  <a:lnTo>
                    <a:pt x="32" y="50"/>
                  </a:lnTo>
                  <a:lnTo>
                    <a:pt x="9" y="50"/>
                  </a:lnTo>
                  <a:lnTo>
                    <a:pt x="9" y="30"/>
                  </a:lnTo>
                  <a:lnTo>
                    <a:pt x="32" y="30"/>
                  </a:lnTo>
                  <a:lnTo>
                    <a:pt x="32" y="7"/>
                  </a:lnTo>
                  <a:lnTo>
                    <a:pt x="52" y="7"/>
                  </a:lnTo>
                  <a:lnTo>
                    <a:pt x="52" y="30"/>
                  </a:lnTo>
                  <a:lnTo>
                    <a:pt x="75" y="30"/>
                  </a:lnTo>
                  <a:lnTo>
                    <a:pt x="75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105"/>
            <p:cNvSpPr>
              <a:spLocks noEditPoints="1"/>
            </p:cNvSpPr>
            <p:nvPr/>
          </p:nvSpPr>
          <p:spPr bwMode="auto">
            <a:xfrm>
              <a:off x="2522538" y="2613025"/>
              <a:ext cx="131763" cy="128588"/>
            </a:xfrm>
            <a:custGeom>
              <a:avLst/>
              <a:gdLst>
                <a:gd name="T0" fmla="*/ 0 w 83"/>
                <a:gd name="T1" fmla="*/ 81 h 81"/>
                <a:gd name="T2" fmla="*/ 83 w 83"/>
                <a:gd name="T3" fmla="*/ 81 h 81"/>
                <a:gd name="T4" fmla="*/ 83 w 83"/>
                <a:gd name="T5" fmla="*/ 0 h 81"/>
                <a:gd name="T6" fmla="*/ 0 w 83"/>
                <a:gd name="T7" fmla="*/ 0 h 81"/>
                <a:gd name="T8" fmla="*/ 0 w 83"/>
                <a:gd name="T9" fmla="*/ 81 h 81"/>
                <a:gd name="T10" fmla="*/ 19 w 83"/>
                <a:gd name="T11" fmla="*/ 30 h 81"/>
                <a:gd name="T12" fmla="*/ 70 w 83"/>
                <a:gd name="T13" fmla="*/ 30 h 81"/>
                <a:gd name="T14" fmla="*/ 70 w 83"/>
                <a:gd name="T15" fmla="*/ 50 h 81"/>
                <a:gd name="T16" fmla="*/ 19 w 83"/>
                <a:gd name="T17" fmla="*/ 50 h 81"/>
                <a:gd name="T18" fmla="*/ 19 w 83"/>
                <a:gd name="T19" fmla="*/ 3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3" h="81">
                  <a:moveTo>
                    <a:pt x="0" y="81"/>
                  </a:moveTo>
                  <a:lnTo>
                    <a:pt x="83" y="81"/>
                  </a:lnTo>
                  <a:lnTo>
                    <a:pt x="83" y="0"/>
                  </a:lnTo>
                  <a:lnTo>
                    <a:pt x="0" y="0"/>
                  </a:lnTo>
                  <a:lnTo>
                    <a:pt x="0" y="81"/>
                  </a:lnTo>
                  <a:close/>
                  <a:moveTo>
                    <a:pt x="19" y="30"/>
                  </a:moveTo>
                  <a:lnTo>
                    <a:pt x="70" y="30"/>
                  </a:lnTo>
                  <a:lnTo>
                    <a:pt x="70" y="50"/>
                  </a:lnTo>
                  <a:lnTo>
                    <a:pt x="19" y="50"/>
                  </a:lnTo>
                  <a:lnTo>
                    <a:pt x="19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8" name="Freeform 106"/>
            <p:cNvSpPr>
              <a:spLocks noEditPoints="1"/>
            </p:cNvSpPr>
            <p:nvPr/>
          </p:nvSpPr>
          <p:spPr bwMode="auto">
            <a:xfrm>
              <a:off x="2679700" y="2765425"/>
              <a:ext cx="131763" cy="136525"/>
            </a:xfrm>
            <a:custGeom>
              <a:avLst/>
              <a:gdLst>
                <a:gd name="T0" fmla="*/ 0 w 83"/>
                <a:gd name="T1" fmla="*/ 86 h 86"/>
                <a:gd name="T2" fmla="*/ 83 w 83"/>
                <a:gd name="T3" fmla="*/ 86 h 86"/>
                <a:gd name="T4" fmla="*/ 83 w 83"/>
                <a:gd name="T5" fmla="*/ 0 h 86"/>
                <a:gd name="T6" fmla="*/ 0 w 83"/>
                <a:gd name="T7" fmla="*/ 0 h 86"/>
                <a:gd name="T8" fmla="*/ 0 w 83"/>
                <a:gd name="T9" fmla="*/ 86 h 86"/>
                <a:gd name="T10" fmla="*/ 17 w 83"/>
                <a:gd name="T11" fmla="*/ 18 h 86"/>
                <a:gd name="T12" fmla="*/ 66 w 83"/>
                <a:gd name="T13" fmla="*/ 18 h 86"/>
                <a:gd name="T14" fmla="*/ 66 w 83"/>
                <a:gd name="T15" fmla="*/ 38 h 86"/>
                <a:gd name="T16" fmla="*/ 17 w 83"/>
                <a:gd name="T17" fmla="*/ 38 h 86"/>
                <a:gd name="T18" fmla="*/ 17 w 83"/>
                <a:gd name="T19" fmla="*/ 18 h 86"/>
                <a:gd name="T20" fmla="*/ 17 w 83"/>
                <a:gd name="T21" fmla="*/ 51 h 86"/>
                <a:gd name="T22" fmla="*/ 66 w 83"/>
                <a:gd name="T23" fmla="*/ 51 h 86"/>
                <a:gd name="T24" fmla="*/ 66 w 83"/>
                <a:gd name="T25" fmla="*/ 71 h 86"/>
                <a:gd name="T26" fmla="*/ 17 w 83"/>
                <a:gd name="T27" fmla="*/ 71 h 86"/>
                <a:gd name="T28" fmla="*/ 17 w 83"/>
                <a:gd name="T29" fmla="*/ 51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86">
                  <a:moveTo>
                    <a:pt x="0" y="86"/>
                  </a:moveTo>
                  <a:lnTo>
                    <a:pt x="83" y="86"/>
                  </a:lnTo>
                  <a:lnTo>
                    <a:pt x="83" y="0"/>
                  </a:lnTo>
                  <a:lnTo>
                    <a:pt x="0" y="0"/>
                  </a:lnTo>
                  <a:lnTo>
                    <a:pt x="0" y="86"/>
                  </a:lnTo>
                  <a:close/>
                  <a:moveTo>
                    <a:pt x="17" y="18"/>
                  </a:moveTo>
                  <a:lnTo>
                    <a:pt x="66" y="18"/>
                  </a:lnTo>
                  <a:lnTo>
                    <a:pt x="66" y="38"/>
                  </a:lnTo>
                  <a:lnTo>
                    <a:pt x="17" y="38"/>
                  </a:lnTo>
                  <a:lnTo>
                    <a:pt x="17" y="18"/>
                  </a:lnTo>
                  <a:close/>
                  <a:moveTo>
                    <a:pt x="17" y="51"/>
                  </a:moveTo>
                  <a:lnTo>
                    <a:pt x="66" y="51"/>
                  </a:lnTo>
                  <a:lnTo>
                    <a:pt x="66" y="71"/>
                  </a:lnTo>
                  <a:lnTo>
                    <a:pt x="17" y="71"/>
                  </a:lnTo>
                  <a:lnTo>
                    <a:pt x="17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9" name="Freeform 107"/>
            <p:cNvSpPr>
              <a:spLocks noEditPoints="1"/>
            </p:cNvSpPr>
            <p:nvPr/>
          </p:nvSpPr>
          <p:spPr bwMode="auto">
            <a:xfrm>
              <a:off x="2522538" y="2765425"/>
              <a:ext cx="131763" cy="136525"/>
            </a:xfrm>
            <a:custGeom>
              <a:avLst/>
              <a:gdLst>
                <a:gd name="T0" fmla="*/ 0 w 50"/>
                <a:gd name="T1" fmla="*/ 52 h 52"/>
                <a:gd name="T2" fmla="*/ 50 w 50"/>
                <a:gd name="T3" fmla="*/ 52 h 52"/>
                <a:gd name="T4" fmla="*/ 50 w 50"/>
                <a:gd name="T5" fmla="*/ 0 h 52"/>
                <a:gd name="T6" fmla="*/ 0 w 50"/>
                <a:gd name="T7" fmla="*/ 0 h 52"/>
                <a:gd name="T8" fmla="*/ 0 w 50"/>
                <a:gd name="T9" fmla="*/ 52 h 52"/>
                <a:gd name="T10" fmla="*/ 7 w 50"/>
                <a:gd name="T11" fmla="*/ 15 h 52"/>
                <a:gd name="T12" fmla="*/ 14 w 50"/>
                <a:gd name="T13" fmla="*/ 8 h 52"/>
                <a:gd name="T14" fmla="*/ 25 w 50"/>
                <a:gd name="T15" fmla="*/ 19 h 52"/>
                <a:gd name="T16" fmla="*/ 36 w 50"/>
                <a:gd name="T17" fmla="*/ 8 h 52"/>
                <a:gd name="T18" fmla="*/ 43 w 50"/>
                <a:gd name="T19" fmla="*/ 15 h 52"/>
                <a:gd name="T20" fmla="*/ 32 w 50"/>
                <a:gd name="T21" fmla="*/ 26 h 52"/>
                <a:gd name="T22" fmla="*/ 43 w 50"/>
                <a:gd name="T23" fmla="*/ 37 h 52"/>
                <a:gd name="T24" fmla="*/ 36 w 50"/>
                <a:gd name="T25" fmla="*/ 44 h 52"/>
                <a:gd name="T26" fmla="*/ 25 w 50"/>
                <a:gd name="T27" fmla="*/ 33 h 52"/>
                <a:gd name="T28" fmla="*/ 14 w 50"/>
                <a:gd name="T29" fmla="*/ 44 h 52"/>
                <a:gd name="T30" fmla="*/ 7 w 50"/>
                <a:gd name="T31" fmla="*/ 37 h 52"/>
                <a:gd name="T32" fmla="*/ 18 w 50"/>
                <a:gd name="T33" fmla="*/ 26 h 52"/>
                <a:gd name="T34" fmla="*/ 7 w 50"/>
                <a:gd name="T35" fmla="*/ 1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0" h="52">
                  <a:moveTo>
                    <a:pt x="0" y="52"/>
                  </a:moveTo>
                  <a:cubicBezTo>
                    <a:pt x="50" y="52"/>
                    <a:pt x="50" y="52"/>
                    <a:pt x="50" y="52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2"/>
                  </a:lnTo>
                  <a:close/>
                  <a:moveTo>
                    <a:pt x="7" y="15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24" y="19"/>
                    <a:pt x="25" y="19"/>
                  </a:cubicBezTo>
                  <a:cubicBezTo>
                    <a:pt x="26" y="19"/>
                    <a:pt x="36" y="8"/>
                    <a:pt x="36" y="8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32" y="25"/>
                    <a:pt x="32" y="26"/>
                  </a:cubicBezTo>
                  <a:cubicBezTo>
                    <a:pt x="32" y="27"/>
                    <a:pt x="43" y="37"/>
                    <a:pt x="43" y="37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4"/>
                    <a:pt x="26" y="33"/>
                    <a:pt x="25" y="33"/>
                  </a:cubicBezTo>
                  <a:cubicBezTo>
                    <a:pt x="24" y="33"/>
                    <a:pt x="14" y="44"/>
                    <a:pt x="14" y="44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37"/>
                    <a:pt x="18" y="27"/>
                    <a:pt x="18" y="26"/>
                  </a:cubicBezTo>
                  <a:cubicBezTo>
                    <a:pt x="18" y="25"/>
                    <a:pt x="7" y="15"/>
                    <a:pt x="7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0" name="Group 30"/>
          <p:cNvGrpSpPr/>
          <p:nvPr/>
        </p:nvGrpSpPr>
        <p:grpSpPr>
          <a:xfrm>
            <a:off x="926353" y="2027445"/>
            <a:ext cx="390525" cy="333376"/>
            <a:chOff x="3440113" y="1050925"/>
            <a:chExt cx="390525" cy="333376"/>
          </a:xfrm>
          <a:solidFill>
            <a:srgbClr val="4BACC6"/>
          </a:solidFill>
        </p:grpSpPr>
        <p:sp>
          <p:nvSpPr>
            <p:cNvPr id="21" name="Freeform 8"/>
            <p:cNvSpPr/>
            <p:nvPr/>
          </p:nvSpPr>
          <p:spPr bwMode="auto">
            <a:xfrm>
              <a:off x="3563938" y="1244600"/>
              <a:ext cx="69850" cy="71438"/>
            </a:xfrm>
            <a:custGeom>
              <a:avLst/>
              <a:gdLst>
                <a:gd name="T0" fmla="*/ 44 w 44"/>
                <a:gd name="T1" fmla="*/ 25 h 45"/>
                <a:gd name="T2" fmla="*/ 19 w 44"/>
                <a:gd name="T3" fmla="*/ 0 h 45"/>
                <a:gd name="T4" fmla="*/ 19 w 44"/>
                <a:gd name="T5" fmla="*/ 0 h 45"/>
                <a:gd name="T6" fmla="*/ 0 w 44"/>
                <a:gd name="T7" fmla="*/ 45 h 45"/>
                <a:gd name="T8" fmla="*/ 44 w 44"/>
                <a:gd name="T9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5">
                  <a:moveTo>
                    <a:pt x="44" y="25"/>
                  </a:moveTo>
                  <a:lnTo>
                    <a:pt x="19" y="0"/>
                  </a:lnTo>
                  <a:lnTo>
                    <a:pt x="19" y="0"/>
                  </a:lnTo>
                  <a:lnTo>
                    <a:pt x="0" y="45"/>
                  </a:lnTo>
                  <a:lnTo>
                    <a:pt x="44" y="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Rectangle 9"/>
            <p:cNvSpPr>
              <a:spLocks noChangeArrowheads="1"/>
            </p:cNvSpPr>
            <p:nvPr/>
          </p:nvSpPr>
          <p:spPr bwMode="auto">
            <a:xfrm>
              <a:off x="3633788" y="1284288"/>
              <a:ext cx="1588" cy="15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10"/>
            <p:cNvSpPr/>
            <p:nvPr/>
          </p:nvSpPr>
          <p:spPr bwMode="auto">
            <a:xfrm>
              <a:off x="3605213" y="1074738"/>
              <a:ext cx="176213" cy="176213"/>
            </a:xfrm>
            <a:custGeom>
              <a:avLst/>
              <a:gdLst>
                <a:gd name="T0" fmla="*/ 101 w 111"/>
                <a:gd name="T1" fmla="*/ 0 h 111"/>
                <a:gd name="T2" fmla="*/ 0 w 111"/>
                <a:gd name="T3" fmla="*/ 101 h 111"/>
                <a:gd name="T4" fmla="*/ 10 w 111"/>
                <a:gd name="T5" fmla="*/ 111 h 111"/>
                <a:gd name="T6" fmla="*/ 111 w 111"/>
                <a:gd name="T7" fmla="*/ 10 h 111"/>
                <a:gd name="T8" fmla="*/ 101 w 111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11">
                  <a:moveTo>
                    <a:pt x="101" y="0"/>
                  </a:moveTo>
                  <a:lnTo>
                    <a:pt x="0" y="101"/>
                  </a:lnTo>
                  <a:lnTo>
                    <a:pt x="10" y="111"/>
                  </a:lnTo>
                  <a:lnTo>
                    <a:pt x="111" y="10"/>
                  </a:lnTo>
                  <a:lnTo>
                    <a:pt x="10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11"/>
            <p:cNvSpPr/>
            <p:nvPr/>
          </p:nvSpPr>
          <p:spPr bwMode="auto">
            <a:xfrm>
              <a:off x="3629025" y="1098550"/>
              <a:ext cx="177800" cy="177800"/>
            </a:xfrm>
            <a:custGeom>
              <a:avLst/>
              <a:gdLst>
                <a:gd name="T0" fmla="*/ 0 w 112"/>
                <a:gd name="T1" fmla="*/ 102 h 112"/>
                <a:gd name="T2" fmla="*/ 10 w 112"/>
                <a:gd name="T3" fmla="*/ 112 h 112"/>
                <a:gd name="T4" fmla="*/ 112 w 112"/>
                <a:gd name="T5" fmla="*/ 12 h 112"/>
                <a:gd name="T6" fmla="*/ 102 w 112"/>
                <a:gd name="T7" fmla="*/ 0 h 112"/>
                <a:gd name="T8" fmla="*/ 0 w 112"/>
                <a:gd name="T9" fmla="*/ 10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12">
                  <a:moveTo>
                    <a:pt x="0" y="102"/>
                  </a:moveTo>
                  <a:lnTo>
                    <a:pt x="10" y="112"/>
                  </a:lnTo>
                  <a:lnTo>
                    <a:pt x="112" y="12"/>
                  </a:lnTo>
                  <a:lnTo>
                    <a:pt x="102" y="0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3775075" y="1050925"/>
              <a:ext cx="55563" cy="52388"/>
            </a:xfrm>
            <a:custGeom>
              <a:avLst/>
              <a:gdLst>
                <a:gd name="T0" fmla="*/ 14 w 21"/>
                <a:gd name="T1" fmla="*/ 6 h 20"/>
                <a:gd name="T2" fmla="*/ 0 w 21"/>
                <a:gd name="T3" fmla="*/ 6 h 20"/>
                <a:gd name="T4" fmla="*/ 15 w 21"/>
                <a:gd name="T5" fmla="*/ 20 h 20"/>
                <a:gd name="T6" fmla="*/ 14 w 21"/>
                <a:gd name="T7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0">
                  <a:moveTo>
                    <a:pt x="14" y="6"/>
                  </a:moveTo>
                  <a:cubicBezTo>
                    <a:pt x="8" y="0"/>
                    <a:pt x="0" y="6"/>
                    <a:pt x="0" y="6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21" y="14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3440113" y="1058863"/>
              <a:ext cx="327025" cy="325438"/>
            </a:xfrm>
            <a:custGeom>
              <a:avLst/>
              <a:gdLst>
                <a:gd name="T0" fmla="*/ 182 w 206"/>
                <a:gd name="T1" fmla="*/ 180 h 205"/>
                <a:gd name="T2" fmla="*/ 25 w 206"/>
                <a:gd name="T3" fmla="*/ 180 h 205"/>
                <a:gd name="T4" fmla="*/ 25 w 206"/>
                <a:gd name="T5" fmla="*/ 25 h 205"/>
                <a:gd name="T6" fmla="*/ 172 w 206"/>
                <a:gd name="T7" fmla="*/ 25 h 205"/>
                <a:gd name="T8" fmla="*/ 198 w 206"/>
                <a:gd name="T9" fmla="*/ 0 h 205"/>
                <a:gd name="T10" fmla="*/ 0 w 206"/>
                <a:gd name="T11" fmla="*/ 0 h 205"/>
                <a:gd name="T12" fmla="*/ 0 w 206"/>
                <a:gd name="T13" fmla="*/ 205 h 205"/>
                <a:gd name="T14" fmla="*/ 206 w 206"/>
                <a:gd name="T15" fmla="*/ 205 h 205"/>
                <a:gd name="T16" fmla="*/ 206 w 206"/>
                <a:gd name="T17" fmla="*/ 76 h 205"/>
                <a:gd name="T18" fmla="*/ 182 w 206"/>
                <a:gd name="T19" fmla="*/ 101 h 205"/>
                <a:gd name="T20" fmla="*/ 182 w 206"/>
                <a:gd name="T21" fmla="*/ 18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6" h="205">
                  <a:moveTo>
                    <a:pt x="182" y="180"/>
                  </a:moveTo>
                  <a:lnTo>
                    <a:pt x="25" y="180"/>
                  </a:lnTo>
                  <a:lnTo>
                    <a:pt x="25" y="25"/>
                  </a:lnTo>
                  <a:lnTo>
                    <a:pt x="172" y="25"/>
                  </a:lnTo>
                  <a:lnTo>
                    <a:pt x="198" y="0"/>
                  </a:lnTo>
                  <a:lnTo>
                    <a:pt x="0" y="0"/>
                  </a:lnTo>
                  <a:lnTo>
                    <a:pt x="0" y="205"/>
                  </a:lnTo>
                  <a:lnTo>
                    <a:pt x="206" y="205"/>
                  </a:lnTo>
                  <a:lnTo>
                    <a:pt x="206" y="76"/>
                  </a:lnTo>
                  <a:lnTo>
                    <a:pt x="182" y="101"/>
                  </a:lnTo>
                  <a:lnTo>
                    <a:pt x="18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8" name="矩形 27"/>
          <p:cNvSpPr/>
          <p:nvPr/>
        </p:nvSpPr>
        <p:spPr>
          <a:xfrm>
            <a:off x="3927625" y="2715766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界面功能介绍</a:t>
            </a:r>
          </a:p>
        </p:txBody>
      </p:sp>
      <p:sp>
        <p:nvSpPr>
          <p:cNvPr id="29" name="矩形 28"/>
          <p:cNvSpPr/>
          <p:nvPr/>
        </p:nvSpPr>
        <p:spPr>
          <a:xfrm>
            <a:off x="2343448" y="2715766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设计原理</a:t>
            </a: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sp>
        <p:nvSpPr>
          <p:cNvPr id="30" name="Oval 25"/>
          <p:cNvSpPr/>
          <p:nvPr/>
        </p:nvSpPr>
        <p:spPr>
          <a:xfrm>
            <a:off x="7612360" y="1779662"/>
            <a:ext cx="829711" cy="82971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1" name="Group 29"/>
          <p:cNvGrpSpPr/>
          <p:nvPr/>
        </p:nvGrpSpPr>
        <p:grpSpPr>
          <a:xfrm>
            <a:off x="7756376" y="1965956"/>
            <a:ext cx="542011" cy="439179"/>
            <a:chOff x="2336800" y="1054100"/>
            <a:chExt cx="401638" cy="325438"/>
          </a:xfrm>
          <a:solidFill>
            <a:srgbClr val="4BACC6"/>
          </a:solidFill>
        </p:grpSpPr>
        <p:sp>
          <p:nvSpPr>
            <p:cNvPr id="32" name="Freeform 5"/>
            <p:cNvSpPr>
              <a:spLocks noEditPoints="1"/>
            </p:cNvSpPr>
            <p:nvPr/>
          </p:nvSpPr>
          <p:spPr bwMode="auto">
            <a:xfrm>
              <a:off x="2336800" y="1054100"/>
              <a:ext cx="401638" cy="325438"/>
            </a:xfrm>
            <a:custGeom>
              <a:avLst/>
              <a:gdLst>
                <a:gd name="T0" fmla="*/ 78 w 153"/>
                <a:gd name="T1" fmla="*/ 0 h 124"/>
                <a:gd name="T2" fmla="*/ 0 w 153"/>
                <a:gd name="T3" fmla="*/ 68 h 124"/>
                <a:gd name="T4" fmla="*/ 15 w 153"/>
                <a:gd name="T5" fmla="*/ 68 h 124"/>
                <a:gd name="T6" fmla="*/ 21 w 153"/>
                <a:gd name="T7" fmla="*/ 63 h 124"/>
                <a:gd name="T8" fmla="*/ 21 w 153"/>
                <a:gd name="T9" fmla="*/ 120 h 124"/>
                <a:gd name="T10" fmla="*/ 24 w 153"/>
                <a:gd name="T11" fmla="*/ 124 h 124"/>
                <a:gd name="T12" fmla="*/ 62 w 153"/>
                <a:gd name="T13" fmla="*/ 124 h 124"/>
                <a:gd name="T14" fmla="*/ 62 w 153"/>
                <a:gd name="T15" fmla="*/ 92 h 124"/>
                <a:gd name="T16" fmla="*/ 67 w 153"/>
                <a:gd name="T17" fmla="*/ 87 h 124"/>
                <a:gd name="T18" fmla="*/ 83 w 153"/>
                <a:gd name="T19" fmla="*/ 87 h 124"/>
                <a:gd name="T20" fmla="*/ 89 w 153"/>
                <a:gd name="T21" fmla="*/ 92 h 124"/>
                <a:gd name="T22" fmla="*/ 88 w 153"/>
                <a:gd name="T23" fmla="*/ 124 h 124"/>
                <a:gd name="T24" fmla="*/ 126 w 153"/>
                <a:gd name="T25" fmla="*/ 124 h 124"/>
                <a:gd name="T26" fmla="*/ 130 w 153"/>
                <a:gd name="T27" fmla="*/ 119 h 124"/>
                <a:gd name="T28" fmla="*/ 130 w 153"/>
                <a:gd name="T29" fmla="*/ 62 h 124"/>
                <a:gd name="T30" fmla="*/ 136 w 153"/>
                <a:gd name="T31" fmla="*/ 68 h 124"/>
                <a:gd name="T32" fmla="*/ 153 w 153"/>
                <a:gd name="T33" fmla="*/ 68 h 124"/>
                <a:gd name="T34" fmla="*/ 78 w 153"/>
                <a:gd name="T35" fmla="*/ 0 h 124"/>
                <a:gd name="T36" fmla="*/ 76 w 153"/>
                <a:gd name="T37" fmla="*/ 75 h 124"/>
                <a:gd name="T38" fmla="*/ 59 w 153"/>
                <a:gd name="T39" fmla="*/ 59 h 124"/>
                <a:gd name="T40" fmla="*/ 76 w 153"/>
                <a:gd name="T41" fmla="*/ 42 h 124"/>
                <a:gd name="T42" fmla="*/ 92 w 153"/>
                <a:gd name="T43" fmla="*/ 59 h 124"/>
                <a:gd name="T44" fmla="*/ 76 w 153"/>
                <a:gd name="T45" fmla="*/ 7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4">
                  <a:moveTo>
                    <a:pt x="78" y="0"/>
                  </a:move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5" y="77"/>
                    <a:pt x="15" y="68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21" y="120"/>
                    <a:pt x="21" y="120"/>
                    <a:pt x="21" y="120"/>
                  </a:cubicBezTo>
                  <a:cubicBezTo>
                    <a:pt x="21" y="120"/>
                    <a:pt x="20" y="124"/>
                    <a:pt x="24" y="124"/>
                  </a:cubicBezTo>
                  <a:cubicBezTo>
                    <a:pt x="28" y="124"/>
                    <a:pt x="62" y="124"/>
                    <a:pt x="62" y="124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87"/>
                    <a:pt x="67" y="87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9" y="87"/>
                    <a:pt x="89" y="92"/>
                    <a:pt x="89" y="92"/>
                  </a:cubicBezTo>
                  <a:cubicBezTo>
                    <a:pt x="88" y="124"/>
                    <a:pt x="88" y="124"/>
                    <a:pt x="88" y="124"/>
                  </a:cubicBezTo>
                  <a:cubicBezTo>
                    <a:pt x="88" y="124"/>
                    <a:pt x="121" y="124"/>
                    <a:pt x="126" y="124"/>
                  </a:cubicBezTo>
                  <a:cubicBezTo>
                    <a:pt x="130" y="124"/>
                    <a:pt x="130" y="119"/>
                    <a:pt x="130" y="119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6" y="68"/>
                    <a:pt x="136" y="68"/>
                    <a:pt x="136" y="68"/>
                  </a:cubicBezTo>
                  <a:cubicBezTo>
                    <a:pt x="148" y="76"/>
                    <a:pt x="153" y="68"/>
                    <a:pt x="153" y="68"/>
                  </a:cubicBezTo>
                  <a:lnTo>
                    <a:pt x="78" y="0"/>
                  </a:lnTo>
                  <a:close/>
                  <a:moveTo>
                    <a:pt x="76" y="75"/>
                  </a:moveTo>
                  <a:cubicBezTo>
                    <a:pt x="67" y="75"/>
                    <a:pt x="59" y="68"/>
                    <a:pt x="59" y="59"/>
                  </a:cubicBezTo>
                  <a:cubicBezTo>
                    <a:pt x="59" y="50"/>
                    <a:pt x="67" y="42"/>
                    <a:pt x="76" y="42"/>
                  </a:cubicBezTo>
                  <a:cubicBezTo>
                    <a:pt x="85" y="42"/>
                    <a:pt x="92" y="50"/>
                    <a:pt x="92" y="59"/>
                  </a:cubicBezTo>
                  <a:cubicBezTo>
                    <a:pt x="92" y="68"/>
                    <a:pt x="85" y="75"/>
                    <a:pt x="7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6"/>
            <p:cNvSpPr/>
            <p:nvPr/>
          </p:nvSpPr>
          <p:spPr bwMode="auto">
            <a:xfrm>
              <a:off x="2651125" y="1093788"/>
              <a:ext cx="39688" cy="80963"/>
            </a:xfrm>
            <a:custGeom>
              <a:avLst/>
              <a:gdLst>
                <a:gd name="T0" fmla="*/ 25 w 25"/>
                <a:gd name="T1" fmla="*/ 51 h 51"/>
                <a:gd name="T2" fmla="*/ 25 w 25"/>
                <a:gd name="T3" fmla="*/ 0 h 51"/>
                <a:gd name="T4" fmla="*/ 0 w 25"/>
                <a:gd name="T5" fmla="*/ 0 h 51"/>
                <a:gd name="T6" fmla="*/ 0 w 25"/>
                <a:gd name="T7" fmla="*/ 29 h 51"/>
                <a:gd name="T8" fmla="*/ 25 w 25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51">
                  <a:moveTo>
                    <a:pt x="25" y="51"/>
                  </a:moveTo>
                  <a:lnTo>
                    <a:pt x="25" y="0"/>
                  </a:lnTo>
                  <a:lnTo>
                    <a:pt x="0" y="0"/>
                  </a:lnTo>
                  <a:lnTo>
                    <a:pt x="0" y="29"/>
                  </a:lnTo>
                  <a:lnTo>
                    <a:pt x="25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Oval 7"/>
            <p:cNvSpPr>
              <a:spLocks noChangeArrowheads="1"/>
            </p:cNvSpPr>
            <p:nvPr/>
          </p:nvSpPr>
          <p:spPr bwMode="auto">
            <a:xfrm>
              <a:off x="2513013" y="1187450"/>
              <a:ext cx="44450" cy="428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0" name="矩形 39"/>
          <p:cNvSpPr/>
          <p:nvPr/>
        </p:nvSpPr>
        <p:spPr>
          <a:xfrm>
            <a:off x="7576841" y="2715766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项目展示</a:t>
            </a: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sp>
        <p:nvSpPr>
          <p:cNvPr id="41" name="Oval 20"/>
          <p:cNvSpPr/>
          <p:nvPr/>
        </p:nvSpPr>
        <p:spPr>
          <a:xfrm>
            <a:off x="5884168" y="1779662"/>
            <a:ext cx="829711" cy="829711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34"/>
          <p:cNvGrpSpPr/>
          <p:nvPr/>
        </p:nvGrpSpPr>
        <p:grpSpPr>
          <a:xfrm>
            <a:off x="6139640" y="1943986"/>
            <a:ext cx="318765" cy="416166"/>
            <a:chOff x="2887663" y="3362325"/>
            <a:chExt cx="285750" cy="373063"/>
          </a:xfrm>
          <a:solidFill>
            <a:srgbClr val="4BACC6"/>
          </a:solidFill>
        </p:grpSpPr>
        <p:sp>
          <p:nvSpPr>
            <p:cNvPr id="43" name="Freeform 37"/>
            <p:cNvSpPr>
              <a:spLocks noEditPoints="1"/>
            </p:cNvSpPr>
            <p:nvPr/>
          </p:nvSpPr>
          <p:spPr bwMode="auto">
            <a:xfrm>
              <a:off x="2887663" y="3362325"/>
              <a:ext cx="285750" cy="373063"/>
            </a:xfrm>
            <a:custGeom>
              <a:avLst/>
              <a:gdLst>
                <a:gd name="T0" fmla="*/ 103 w 109"/>
                <a:gd name="T1" fmla="*/ 68 h 142"/>
                <a:gd name="T2" fmla="*/ 96 w 109"/>
                <a:gd name="T3" fmla="*/ 68 h 142"/>
                <a:gd name="T4" fmla="*/ 96 w 109"/>
                <a:gd name="T5" fmla="*/ 44 h 142"/>
                <a:gd name="T6" fmla="*/ 84 w 109"/>
                <a:gd name="T7" fmla="*/ 13 h 142"/>
                <a:gd name="T8" fmla="*/ 54 w 109"/>
                <a:gd name="T9" fmla="*/ 0 h 142"/>
                <a:gd name="T10" fmla="*/ 25 w 109"/>
                <a:gd name="T11" fmla="*/ 13 h 142"/>
                <a:gd name="T12" fmla="*/ 13 w 109"/>
                <a:gd name="T13" fmla="*/ 44 h 142"/>
                <a:gd name="T14" fmla="*/ 13 w 109"/>
                <a:gd name="T15" fmla="*/ 68 h 142"/>
                <a:gd name="T16" fmla="*/ 5 w 109"/>
                <a:gd name="T17" fmla="*/ 68 h 142"/>
                <a:gd name="T18" fmla="*/ 0 w 109"/>
                <a:gd name="T19" fmla="*/ 73 h 142"/>
                <a:gd name="T20" fmla="*/ 0 w 109"/>
                <a:gd name="T21" fmla="*/ 137 h 142"/>
                <a:gd name="T22" fmla="*/ 5 w 109"/>
                <a:gd name="T23" fmla="*/ 142 h 142"/>
                <a:gd name="T24" fmla="*/ 103 w 109"/>
                <a:gd name="T25" fmla="*/ 142 h 142"/>
                <a:gd name="T26" fmla="*/ 109 w 109"/>
                <a:gd name="T27" fmla="*/ 137 h 142"/>
                <a:gd name="T28" fmla="*/ 109 w 109"/>
                <a:gd name="T29" fmla="*/ 73 h 142"/>
                <a:gd name="T30" fmla="*/ 103 w 109"/>
                <a:gd name="T31" fmla="*/ 68 h 142"/>
                <a:gd name="T32" fmla="*/ 66 w 109"/>
                <a:gd name="T33" fmla="*/ 124 h 142"/>
                <a:gd name="T34" fmla="*/ 54 w 109"/>
                <a:gd name="T35" fmla="*/ 136 h 142"/>
                <a:gd name="T36" fmla="*/ 42 w 109"/>
                <a:gd name="T37" fmla="*/ 124 h 142"/>
                <a:gd name="T38" fmla="*/ 42 w 109"/>
                <a:gd name="T39" fmla="*/ 102 h 142"/>
                <a:gd name="T40" fmla="*/ 54 w 109"/>
                <a:gd name="T41" fmla="*/ 91 h 142"/>
                <a:gd name="T42" fmla="*/ 66 w 109"/>
                <a:gd name="T43" fmla="*/ 102 h 142"/>
                <a:gd name="T44" fmla="*/ 66 w 109"/>
                <a:gd name="T45" fmla="*/ 124 h 142"/>
                <a:gd name="T46" fmla="*/ 76 w 109"/>
                <a:gd name="T47" fmla="*/ 68 h 142"/>
                <a:gd name="T48" fmla="*/ 32 w 109"/>
                <a:gd name="T49" fmla="*/ 68 h 142"/>
                <a:gd name="T50" fmla="*/ 32 w 109"/>
                <a:gd name="T51" fmla="*/ 44 h 142"/>
                <a:gd name="T52" fmla="*/ 39 w 109"/>
                <a:gd name="T53" fmla="*/ 27 h 142"/>
                <a:gd name="T54" fmla="*/ 54 w 109"/>
                <a:gd name="T55" fmla="*/ 20 h 142"/>
                <a:gd name="T56" fmla="*/ 70 w 109"/>
                <a:gd name="T57" fmla="*/ 27 h 142"/>
                <a:gd name="T58" fmla="*/ 76 w 109"/>
                <a:gd name="T59" fmla="*/ 44 h 142"/>
                <a:gd name="T60" fmla="*/ 76 w 109"/>
                <a:gd name="T61" fmla="*/ 6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9" h="142">
                  <a:moveTo>
                    <a:pt x="103" y="68"/>
                  </a:moveTo>
                  <a:cubicBezTo>
                    <a:pt x="96" y="68"/>
                    <a:pt x="96" y="68"/>
                    <a:pt x="96" y="68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32"/>
                    <a:pt x="92" y="21"/>
                    <a:pt x="84" y="13"/>
                  </a:cubicBezTo>
                  <a:cubicBezTo>
                    <a:pt x="77" y="5"/>
                    <a:pt x="66" y="0"/>
                    <a:pt x="54" y="0"/>
                  </a:cubicBezTo>
                  <a:cubicBezTo>
                    <a:pt x="43" y="0"/>
                    <a:pt x="32" y="5"/>
                    <a:pt x="25" y="13"/>
                  </a:cubicBezTo>
                  <a:cubicBezTo>
                    <a:pt x="17" y="21"/>
                    <a:pt x="13" y="32"/>
                    <a:pt x="13" y="44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70"/>
                    <a:pt x="0" y="73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40"/>
                    <a:pt x="2" y="142"/>
                    <a:pt x="5" y="142"/>
                  </a:cubicBezTo>
                  <a:cubicBezTo>
                    <a:pt x="103" y="142"/>
                    <a:pt x="103" y="142"/>
                    <a:pt x="103" y="142"/>
                  </a:cubicBezTo>
                  <a:cubicBezTo>
                    <a:pt x="106" y="142"/>
                    <a:pt x="109" y="140"/>
                    <a:pt x="109" y="137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109" y="70"/>
                    <a:pt x="106" y="68"/>
                    <a:pt x="103" y="68"/>
                  </a:cubicBezTo>
                  <a:close/>
                  <a:moveTo>
                    <a:pt x="66" y="124"/>
                  </a:moveTo>
                  <a:cubicBezTo>
                    <a:pt x="66" y="131"/>
                    <a:pt x="61" y="136"/>
                    <a:pt x="54" y="136"/>
                  </a:cubicBezTo>
                  <a:cubicBezTo>
                    <a:pt x="48" y="136"/>
                    <a:pt x="42" y="131"/>
                    <a:pt x="42" y="124"/>
                  </a:cubicBezTo>
                  <a:cubicBezTo>
                    <a:pt x="42" y="102"/>
                    <a:pt x="42" y="102"/>
                    <a:pt x="42" y="102"/>
                  </a:cubicBezTo>
                  <a:cubicBezTo>
                    <a:pt x="42" y="96"/>
                    <a:pt x="48" y="91"/>
                    <a:pt x="54" y="91"/>
                  </a:cubicBezTo>
                  <a:cubicBezTo>
                    <a:pt x="61" y="91"/>
                    <a:pt x="66" y="96"/>
                    <a:pt x="66" y="102"/>
                  </a:cubicBezTo>
                  <a:lnTo>
                    <a:pt x="66" y="124"/>
                  </a:lnTo>
                  <a:close/>
                  <a:moveTo>
                    <a:pt x="76" y="68"/>
                  </a:moveTo>
                  <a:cubicBezTo>
                    <a:pt x="32" y="68"/>
                    <a:pt x="32" y="68"/>
                    <a:pt x="32" y="68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2" y="37"/>
                    <a:pt x="35" y="31"/>
                    <a:pt x="39" y="27"/>
                  </a:cubicBezTo>
                  <a:cubicBezTo>
                    <a:pt x="43" y="22"/>
                    <a:pt x="48" y="20"/>
                    <a:pt x="54" y="20"/>
                  </a:cubicBezTo>
                  <a:cubicBezTo>
                    <a:pt x="60" y="20"/>
                    <a:pt x="66" y="22"/>
                    <a:pt x="70" y="27"/>
                  </a:cubicBezTo>
                  <a:cubicBezTo>
                    <a:pt x="74" y="31"/>
                    <a:pt x="76" y="37"/>
                    <a:pt x="76" y="44"/>
                  </a:cubicBezTo>
                  <a:lnTo>
                    <a:pt x="76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38"/>
            <p:cNvSpPr/>
            <p:nvPr/>
          </p:nvSpPr>
          <p:spPr bwMode="auto">
            <a:xfrm>
              <a:off x="3009900" y="3616325"/>
              <a:ext cx="38100" cy="84138"/>
            </a:xfrm>
            <a:custGeom>
              <a:avLst/>
              <a:gdLst>
                <a:gd name="T0" fmla="*/ 7 w 14"/>
                <a:gd name="T1" fmla="*/ 0 h 32"/>
                <a:gd name="T2" fmla="*/ 0 w 14"/>
                <a:gd name="T3" fmla="*/ 7 h 32"/>
                <a:gd name="T4" fmla="*/ 0 w 14"/>
                <a:gd name="T5" fmla="*/ 25 h 32"/>
                <a:gd name="T6" fmla="*/ 7 w 14"/>
                <a:gd name="T7" fmla="*/ 32 h 32"/>
                <a:gd name="T8" fmla="*/ 14 w 14"/>
                <a:gd name="T9" fmla="*/ 25 h 32"/>
                <a:gd name="T10" fmla="*/ 14 w 14"/>
                <a:gd name="T11" fmla="*/ 7 h 32"/>
                <a:gd name="T12" fmla="*/ 7 w 14"/>
                <a:gd name="T13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32">
                  <a:moveTo>
                    <a:pt x="7" y="0"/>
                  </a:moveTo>
                  <a:cubicBezTo>
                    <a:pt x="4" y="0"/>
                    <a:pt x="0" y="3"/>
                    <a:pt x="0" y="7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9"/>
                    <a:pt x="4" y="32"/>
                    <a:pt x="7" y="32"/>
                  </a:cubicBezTo>
                  <a:cubicBezTo>
                    <a:pt x="11" y="32"/>
                    <a:pt x="14" y="29"/>
                    <a:pt x="14" y="25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9" name="矩形 48"/>
          <p:cNvSpPr/>
          <p:nvPr/>
        </p:nvSpPr>
        <p:spPr>
          <a:xfrm>
            <a:off x="5895871" y="2715766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087755"/>
            <a:r>
              <a:rPr lang="zh-CN" altLang="en-US" sz="1400" dirty="0" smtClean="0">
                <a:solidFill>
                  <a:prstClr val="white">
                    <a:lumMod val="65000"/>
                  </a:prstClr>
                </a:solidFill>
                <a:latin typeface="苹方-简 纤细体"/>
                <a:ea typeface="苹方-简 纤细体"/>
                <a:cs typeface="Open Sans" pitchFamily="34" charset="0"/>
              </a:rPr>
              <a:t>制作过程</a:t>
            </a: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55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创作灵感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29505" y="1131590"/>
            <a:ext cx="3970487" cy="3408170"/>
          </a:xfrm>
          <a:prstGeom prst="rect">
            <a:avLst/>
          </a:prstGeom>
          <a:solidFill>
            <a:srgbClr val="0E7F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685800" y="1285534"/>
            <a:ext cx="3581400" cy="219290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en-US" sz="1400" b="1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Description</a:t>
            </a:r>
          </a:p>
          <a:p>
            <a:pPr defTabSz="1087755"/>
            <a:endParaRPr lang="en-US" sz="1000" b="1" dirty="0" smtClean="0">
              <a:solidFill>
                <a:schemeClr val="bg1"/>
              </a:solidFill>
              <a:latin typeface="苹方-简 纤细体"/>
              <a:ea typeface="苹方-简 纤细体"/>
              <a:cs typeface="Open Sans" pitchFamily="34" charset="0"/>
            </a:endParaRPr>
          </a:p>
          <a:p>
            <a:pPr defTabSz="1087755"/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城市节奏加快，越来越多的人成为了终日坐在课桌、工作台前的脑力工作者，与此同时我们的体力也在慢慢衰退。在交大，以骑车代跑达成学校布置的长跑锻炼指标已然成为主流趋势。健康是无价之宝，可是我们往往选择为了追逐生活中的其他至宝而废寝忘食，牺牲健康。</a:t>
            </a:r>
          </a:p>
          <a:p>
            <a:pPr defTabSz="1087755"/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微信的“步数排行榜”风靡一时，这给了我一些灵感：运动其实不复杂，只是我们借着学习工作为由而懒地迈开第一步吧。于是我做了一个运动反馈项目</a:t>
            </a:r>
            <a:r>
              <a:rPr lang="en-US" altLang="zh-CN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——</a:t>
            </a:r>
            <a:r>
              <a:rPr lang="en-US" altLang="zh-CN" sz="1050" dirty="0" err="1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FITtree</a:t>
            </a:r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。无需为了运动而特意花时间去健身房。多走路、多慢跑，通过触发</a:t>
            </a:r>
            <a:r>
              <a:rPr lang="en-US" altLang="zh-CN" sz="1050" dirty="0" err="1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arduino</a:t>
            </a:r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端的振动开关即可在</a:t>
            </a:r>
            <a:r>
              <a:rPr lang="en-US" altLang="zh-CN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processing</a:t>
            </a:r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端唤醒沉睡</a:t>
            </a:r>
            <a:r>
              <a:rPr lang="zh-CN" alt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的树</a:t>
            </a:r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苗，跟随着你的脚步渐渐成长</a:t>
            </a:r>
            <a:r>
              <a:rPr lang="zh-CN" alt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。每一棵树都见证了你运动</a:t>
            </a:r>
            <a:r>
              <a:rPr lang="zh-CN" altLang="en-US" sz="1050" dirty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的汗水</a:t>
            </a:r>
            <a:r>
              <a:rPr lang="zh-CN" alt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rPr>
              <a:t>。</a:t>
            </a:r>
            <a:endParaRPr lang="zh-CN" altLang="en-US" sz="1050" dirty="0">
              <a:solidFill>
                <a:schemeClr val="bg1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1491630"/>
            <a:ext cx="3891705" cy="2952328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1331640" y="3747672"/>
            <a:ext cx="2952328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1087755"/>
            <a:r>
              <a:rPr lang="zh-CN" altLang="en-US" sz="1050" dirty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种树的成就感会让我们更愿</a:t>
            </a:r>
            <a:r>
              <a:rPr lang="zh-CN" altLang="en-US" sz="1050" dirty="0" smtClean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意去迈开步伐</a:t>
            </a:r>
          </a:p>
          <a:p>
            <a:pPr lvl="0" defTabSz="1087755"/>
            <a:r>
              <a:rPr lang="zh-CN" altLang="en-US" sz="1050" dirty="0" smtClean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拒绝做懒惰</a:t>
            </a:r>
            <a:r>
              <a:rPr lang="zh-CN" altLang="en-US" sz="1050" dirty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的僵尸工</a:t>
            </a:r>
            <a:r>
              <a:rPr lang="zh-CN" altLang="en-US" sz="1050" dirty="0" smtClean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作者！</a:t>
            </a:r>
            <a:endParaRPr lang="zh-CN" altLang="en-US" sz="1050" dirty="0">
              <a:solidFill>
                <a:prstClr val="white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pic>
        <p:nvPicPr>
          <p:cNvPr id="26" name="图片 25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651870"/>
            <a:ext cx="57606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0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7"/>
          <p:cNvSpPr txBox="1">
            <a:spLocks noChangeArrowheads="1"/>
          </p:cNvSpPr>
          <p:nvPr/>
        </p:nvSpPr>
        <p:spPr bwMode="auto">
          <a:xfrm>
            <a:off x="3276600" y="843558"/>
            <a:ext cx="3581400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zh-CN" altLang="en-US" sz="3200" b="1" spc="-150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设计</a:t>
            </a:r>
            <a:r>
              <a:rPr lang="zh-CN" altLang="en-US" sz="3200" b="1" spc="-150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原理</a:t>
            </a:r>
            <a:endParaRPr lang="en-CA" sz="3200" b="1" spc="-150" dirty="0" smtClean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107" name="Rounded Rectangle 106"/>
          <p:cNvSpPr/>
          <p:nvPr/>
        </p:nvSpPr>
        <p:spPr>
          <a:xfrm>
            <a:off x="3276600" y="1458367"/>
            <a:ext cx="5255840" cy="1466671"/>
          </a:xfrm>
          <a:prstGeom prst="roundRect">
            <a:avLst>
              <a:gd name="adj" fmla="val 5186"/>
            </a:avLst>
          </a:prstGeom>
          <a:noFill/>
          <a:ln w="9525"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Text Box 10"/>
          <p:cNvSpPr txBox="1">
            <a:spLocks noChangeArrowheads="1"/>
          </p:cNvSpPr>
          <p:nvPr/>
        </p:nvSpPr>
        <p:spPr bwMode="auto">
          <a:xfrm>
            <a:off x="3419871" y="1491903"/>
            <a:ext cx="4958075" cy="1331646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步行、健身的时候身体振动，</a:t>
            </a:r>
            <a:r>
              <a:rPr lang="zh-CN" altLang="en-US" sz="1400" dirty="0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触发</a:t>
            </a:r>
            <a:r>
              <a:rPr lang="en-US" altLang="zh-CN" sz="1400" dirty="0" err="1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A</a:t>
            </a:r>
            <a:r>
              <a:rPr lang="en-US" altLang="zh-CN" sz="1400" dirty="0" err="1" smtClean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rduino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端的</a:t>
            </a:r>
            <a:r>
              <a:rPr lang="zh-CN" altLang="en-US" sz="1400" b="1" dirty="0">
                <a:solidFill>
                  <a:schemeClr val="accent6">
                    <a:lumMod val="75000"/>
                  </a:schemeClr>
                </a:solidFill>
                <a:latin typeface="苹方-简 纤细体"/>
                <a:ea typeface="苹方-简 纤细体"/>
                <a:cs typeface="Open Sans" pitchFamily="34" charset="0"/>
              </a:rPr>
              <a:t>振动开关</a:t>
            </a:r>
            <a:r>
              <a:rPr lang="zh-CN" altLang="en-US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，黄色指示灯会亮起</a:t>
            </a:r>
            <a:r>
              <a:rPr lang="zh-CN" altLang="en-US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。经</a:t>
            </a:r>
            <a:r>
              <a:rPr lang="en-US" altLang="zh-CN" sz="1400" dirty="0" err="1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arduino</a:t>
            </a:r>
            <a:r>
              <a:rPr lang="zh-CN" altLang="en-US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与</a:t>
            </a:r>
            <a:r>
              <a:rPr lang="en-US" altLang="zh-CN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processing</a:t>
            </a:r>
            <a:r>
              <a:rPr lang="zh-CN" altLang="en-US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信号互动，</a:t>
            </a:r>
            <a:r>
              <a:rPr lang="zh-CN" altLang="en-US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振动开关触发时</a:t>
            </a:r>
            <a:r>
              <a:rPr lang="zh-CN" altLang="en-US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，</a:t>
            </a:r>
            <a:r>
              <a:rPr lang="en-US" altLang="zh-CN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P</a:t>
            </a:r>
            <a:r>
              <a:rPr lang="en-US" altLang="zh-CN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rocessing</a:t>
            </a:r>
            <a:r>
              <a:rPr lang="zh-CN" altLang="en-US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端相应的释放能量球</a:t>
            </a:r>
            <a:r>
              <a:rPr lang="zh-CN" altLang="en-US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。</a:t>
            </a:r>
            <a:r>
              <a:rPr lang="en-US" altLang="zh-CN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P</a:t>
            </a:r>
            <a:r>
              <a:rPr lang="en-US" altLang="zh-CN" sz="1400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rocessing</a:t>
            </a:r>
            <a:r>
              <a:rPr lang="zh-CN" altLang="en-US" sz="1400" dirty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端运用函数、动画、图片、互动代码制作出种树界面与相关控制模块，实现人机交互，达成项目的目的。</a:t>
            </a:r>
            <a:endParaRPr lang="en-US" sz="1400" dirty="0">
              <a:solidFill>
                <a:srgbClr val="7F7F7F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pic>
        <p:nvPicPr>
          <p:cNvPr id="3" name="图片 2" descr="fritz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627534"/>
            <a:ext cx="2837580" cy="3384376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734206" y="4083918"/>
            <a:ext cx="18722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87755"/>
            <a:r>
              <a:rPr lang="x-none" altLang="zh-CN" sz="1400" b="1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F</a:t>
            </a:r>
            <a:r>
              <a:rPr lang="en-US" altLang="zh-CN" sz="1400" b="1" dirty="0" err="1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ritzing</a:t>
            </a:r>
            <a:r>
              <a:rPr lang="zh-CN" altLang="en-US" sz="1400" b="1" dirty="0" smtClean="0">
                <a:solidFill>
                  <a:srgbClr val="7F7F7F"/>
                </a:solidFill>
                <a:latin typeface="苹方-简 纤细体"/>
                <a:ea typeface="苹方-简 纤细体"/>
                <a:cs typeface="Open Sans" pitchFamily="34" charset="0"/>
              </a:rPr>
              <a:t> 线路连接图</a:t>
            </a:r>
            <a:endParaRPr lang="zh-CN" altLang="en-US" sz="1400" b="1" dirty="0">
              <a:solidFill>
                <a:srgbClr val="7F7F7F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  <p:sp>
        <p:nvSpPr>
          <p:cNvPr id="111" name="Oval 7"/>
          <p:cNvSpPr/>
          <p:nvPr/>
        </p:nvSpPr>
        <p:spPr>
          <a:xfrm>
            <a:off x="4860032" y="3147814"/>
            <a:ext cx="1296144" cy="1231336"/>
          </a:xfrm>
          <a:prstGeom prst="ellipse">
            <a:avLst/>
          </a:prstGeom>
          <a:noFill/>
          <a:ln w="12700"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err="1">
                <a:solidFill>
                  <a:srgbClr val="7F7F7F"/>
                </a:solidFill>
                <a:ea typeface="苹方-简 纤细体"/>
              </a:rPr>
              <a:t>Arduino</a:t>
            </a:r>
            <a:endParaRPr lang="zh-CN" altLang="en-US" sz="1400" dirty="0">
              <a:solidFill>
                <a:srgbClr val="7F7F7F"/>
              </a:solidFill>
              <a:ea typeface="苹方-简 纤细体"/>
            </a:endParaRPr>
          </a:p>
          <a:p>
            <a:pPr algn="ctr"/>
            <a:r>
              <a:rPr lang="zh-CN" altLang="en-US" sz="1400" dirty="0">
                <a:solidFill>
                  <a:srgbClr val="7F7F7F"/>
                </a:solidFill>
                <a:ea typeface="苹方-简 纤细体"/>
              </a:rPr>
              <a:t>振动开关</a:t>
            </a:r>
            <a:endParaRPr lang="en-US" altLang="zh-CN" sz="1400" dirty="0">
              <a:solidFill>
                <a:srgbClr val="7F7F7F"/>
              </a:solidFill>
              <a:ea typeface="苹方-简 纤细体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31840" y="3417262"/>
            <a:ext cx="100811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CN" altLang="en-US" sz="1400" dirty="0" smtClean="0">
                <a:solidFill>
                  <a:srgbClr val="7F7F7F"/>
                </a:solidFill>
                <a:ea typeface="苹方-简 纤细体"/>
              </a:rPr>
              <a:t>步行</a:t>
            </a:r>
          </a:p>
          <a:p>
            <a:pPr lvl="0" algn="ctr"/>
            <a:r>
              <a:rPr lang="zh-CN" altLang="en-US" sz="1400" dirty="0" smtClean="0">
                <a:solidFill>
                  <a:srgbClr val="7F7F7F"/>
                </a:solidFill>
                <a:ea typeface="苹方-简 纤细体"/>
              </a:rPr>
              <a:t>跑步</a:t>
            </a:r>
          </a:p>
          <a:p>
            <a:pPr lvl="0" algn="ctr"/>
            <a:r>
              <a:rPr lang="zh-CN" altLang="en-US" sz="1400" dirty="0" smtClean="0">
                <a:solidFill>
                  <a:srgbClr val="7F7F7F"/>
                </a:solidFill>
                <a:ea typeface="苹方-简 纤细体"/>
              </a:rPr>
              <a:t>健身</a:t>
            </a:r>
          </a:p>
        </p:txBody>
      </p:sp>
      <p:sp>
        <p:nvSpPr>
          <p:cNvPr id="39" name="右箭头 38"/>
          <p:cNvSpPr/>
          <p:nvPr/>
        </p:nvSpPr>
        <p:spPr>
          <a:xfrm>
            <a:off x="3995936" y="3579862"/>
            <a:ext cx="720080" cy="216024"/>
          </a:xfrm>
          <a:prstGeom prst="rightArrow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12" name="右箭头 111"/>
          <p:cNvSpPr/>
          <p:nvPr/>
        </p:nvSpPr>
        <p:spPr>
          <a:xfrm>
            <a:off x="6300192" y="3579862"/>
            <a:ext cx="720080" cy="216024"/>
          </a:xfrm>
          <a:prstGeom prst="rightArrow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pic>
        <p:nvPicPr>
          <p:cNvPr id="114" name="图片 113" descr="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3291830"/>
            <a:ext cx="864096" cy="864096"/>
          </a:xfrm>
          <a:prstGeom prst="rect">
            <a:avLst/>
          </a:prstGeom>
        </p:spPr>
      </p:pic>
      <p:sp>
        <p:nvSpPr>
          <p:cNvPr id="120" name="矩形 119"/>
          <p:cNvSpPr/>
          <p:nvPr/>
        </p:nvSpPr>
        <p:spPr>
          <a:xfrm>
            <a:off x="6732240" y="3507854"/>
            <a:ext cx="15121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altLang="zh-CN" sz="1400" dirty="0" smtClean="0">
                <a:solidFill>
                  <a:srgbClr val="7F7F7F"/>
                </a:solidFill>
                <a:ea typeface="苹方-简 纤细体"/>
              </a:rPr>
              <a:t>Processing</a:t>
            </a:r>
          </a:p>
          <a:p>
            <a:pPr lvl="0" algn="ctr"/>
            <a:r>
              <a:rPr lang="zh-CN" altLang="en-US" sz="1400" dirty="0" smtClean="0">
                <a:solidFill>
                  <a:srgbClr val="7F7F7F"/>
                </a:solidFill>
                <a:ea typeface="苹方-简 纤细体"/>
              </a:rPr>
              <a:t>种树</a:t>
            </a:r>
            <a:endParaRPr lang="zh-CN" altLang="en-US" sz="1400" dirty="0">
              <a:solidFill>
                <a:srgbClr val="7F7F7F"/>
              </a:solidFill>
              <a:ea typeface="苹方-简 纤细体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9147" y="2114550"/>
            <a:ext cx="9170084" cy="3028950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界面介绍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1619672" y="3507854"/>
            <a:ext cx="1620520" cy="729372"/>
            <a:chOff x="1619672" y="3435846"/>
            <a:chExt cx="1620520" cy="729372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主界面介绍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3693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左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: 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种树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区域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右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: 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控制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界面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pic>
        <p:nvPicPr>
          <p:cNvPr id="10" name="图片 9" descr="主界面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347614"/>
            <a:ext cx="3579231" cy="2067694"/>
          </a:xfrm>
          <a:prstGeom prst="rect">
            <a:avLst/>
          </a:prstGeom>
        </p:spPr>
      </p:pic>
      <p:pic>
        <p:nvPicPr>
          <p:cNvPr id="24" name="图片 23" descr="结束屏幕.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1347614"/>
            <a:ext cx="3855197" cy="2088232"/>
          </a:xfrm>
          <a:prstGeom prst="rect">
            <a:avLst/>
          </a:prstGeom>
        </p:spPr>
      </p:pic>
      <p:grpSp>
        <p:nvGrpSpPr>
          <p:cNvPr id="27" name="组 26"/>
          <p:cNvGrpSpPr/>
          <p:nvPr/>
        </p:nvGrpSpPr>
        <p:grpSpPr>
          <a:xfrm>
            <a:off x="5940152" y="3507854"/>
            <a:ext cx="1620520" cy="890955"/>
            <a:chOff x="1619672" y="3435846"/>
            <a:chExt cx="1620520" cy="890955"/>
          </a:xfrm>
        </p:grpSpPr>
        <p:cxnSp>
          <p:nvCxnSpPr>
            <p:cNvPr id="28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结束界面介绍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30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5309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成功种完一棵树的界面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（按‘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R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’种下一棵，累计种树次数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+1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）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pic>
        <p:nvPicPr>
          <p:cNvPr id="35" name="图片 34" descr="红按钮黄灯.jpe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25" r="31577" b="23514"/>
          <a:stretch/>
        </p:blipFill>
        <p:spPr>
          <a:xfrm>
            <a:off x="5076056" y="4155926"/>
            <a:ext cx="718449" cy="702533"/>
          </a:xfrm>
          <a:prstGeom prst="ellipse">
            <a:avLst/>
          </a:prstGeom>
        </p:spPr>
      </p:pic>
      <p:sp>
        <p:nvSpPr>
          <p:cNvPr id="38" name="矩形 37"/>
          <p:cNvSpPr/>
          <p:nvPr/>
        </p:nvSpPr>
        <p:spPr>
          <a:xfrm>
            <a:off x="5580112" y="4515966"/>
            <a:ext cx="252028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087755"/>
            <a:r>
              <a:rPr lang="zh-CN" altLang="en-US" sz="1050" dirty="0" smtClean="0">
                <a:solidFill>
                  <a:prstClr val="white"/>
                </a:solidFill>
                <a:latin typeface="苹方-简 纤细体"/>
                <a:ea typeface="苹方-简 纤细体"/>
                <a:cs typeface="Open Sans" pitchFamily="34" charset="0"/>
              </a:rPr>
              <a:t>按红色按钮，累计次数可清零</a:t>
            </a:r>
            <a:endParaRPr lang="en-US" altLang="zh-CN" sz="1050" dirty="0">
              <a:solidFill>
                <a:prstClr val="white"/>
              </a:solidFill>
              <a:latin typeface="苹方-简 纤细体"/>
              <a:ea typeface="苹方-简 纤细体"/>
              <a:cs typeface="Open Sans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9147" y="2114550"/>
            <a:ext cx="9170084" cy="3028950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功能介绍 </a:t>
            </a:r>
            <a:r>
              <a:rPr lang="en-US" altLang="zh-CN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1.0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1388448" y="3219822"/>
            <a:ext cx="1620520" cy="567789"/>
            <a:chOff x="1619672" y="3435846"/>
            <a:chExt cx="1620520" cy="567789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第一个滑块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20774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根据个人喜好改背景明暗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pic>
        <p:nvPicPr>
          <p:cNvPr id="5" name="图片 4" descr="白色界面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9622"/>
            <a:ext cx="2952328" cy="1598049"/>
          </a:xfrm>
          <a:prstGeom prst="rect">
            <a:avLst/>
          </a:prstGeom>
        </p:spPr>
      </p:pic>
      <p:grpSp>
        <p:nvGrpSpPr>
          <p:cNvPr id="19" name="组 18"/>
          <p:cNvGrpSpPr/>
          <p:nvPr/>
        </p:nvGrpSpPr>
        <p:grpSpPr>
          <a:xfrm>
            <a:off x="5940152" y="3219822"/>
            <a:ext cx="1620520" cy="729372"/>
            <a:chOff x="1619672" y="3435846"/>
            <a:chExt cx="1620520" cy="729372"/>
          </a:xfrm>
        </p:grpSpPr>
        <p:cxnSp>
          <p:nvCxnSpPr>
            <p:cNvPr id="20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黄色指示灯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22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3693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振动，黄灯亮起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没有振动，黄灯则暗。</a:t>
              </a:r>
            </a:p>
          </p:txBody>
        </p:sp>
      </p:grpSp>
      <p:pic>
        <p:nvPicPr>
          <p:cNvPr id="4" name="图片 3" descr="展示一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4" t="41390" r="17655" b="3286"/>
          <a:stretch/>
        </p:blipFill>
        <p:spPr>
          <a:xfrm>
            <a:off x="5232800" y="1419622"/>
            <a:ext cx="3019637" cy="1656184"/>
          </a:xfrm>
          <a:prstGeom prst="rect">
            <a:avLst/>
          </a:prstGeom>
        </p:spPr>
      </p:pic>
      <p:cxnSp>
        <p:nvCxnSpPr>
          <p:cNvPr id="9" name="直线箭头连接符 8"/>
          <p:cNvCxnSpPr/>
          <p:nvPr/>
        </p:nvCxnSpPr>
        <p:spPr>
          <a:xfrm flipH="1">
            <a:off x="3203848" y="2355726"/>
            <a:ext cx="79208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24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9147" y="2114550"/>
            <a:ext cx="9170084" cy="3028950"/>
          </a:xfrm>
          <a:prstGeom prst="rect">
            <a:avLst/>
          </a:prstGeom>
          <a:solidFill>
            <a:srgbClr val="45C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功能介绍 </a:t>
            </a:r>
            <a:r>
              <a:rPr lang="en-US" altLang="zh-CN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2.0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812384" y="3219822"/>
            <a:ext cx="1620520" cy="729372"/>
            <a:chOff x="1619672" y="3435846"/>
            <a:chExt cx="1620520" cy="729372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en-US" altLang="zh-CN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Press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 “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C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”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13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3693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随机改变背景泡泡颜色与进度条颜色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pic>
        <p:nvPicPr>
          <p:cNvPr id="6" name="图片 5" descr="改变进度条颜色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419622"/>
            <a:ext cx="2742249" cy="1584176"/>
          </a:xfrm>
          <a:prstGeom prst="rect">
            <a:avLst/>
          </a:prstGeom>
        </p:spPr>
      </p:pic>
      <p:pic>
        <p:nvPicPr>
          <p:cNvPr id="8" name="图片 7" descr="调出运动计划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1419622"/>
            <a:ext cx="2736304" cy="1580741"/>
          </a:xfrm>
          <a:prstGeom prst="rect">
            <a:avLst/>
          </a:prstGeom>
        </p:spPr>
      </p:pic>
      <p:grpSp>
        <p:nvGrpSpPr>
          <p:cNvPr id="19" name="组 18"/>
          <p:cNvGrpSpPr/>
          <p:nvPr/>
        </p:nvGrpSpPr>
        <p:grpSpPr>
          <a:xfrm>
            <a:off x="3761740" y="3219822"/>
            <a:ext cx="1620520" cy="890955"/>
            <a:chOff x="1619672" y="3435846"/>
            <a:chExt cx="1620520" cy="890955"/>
          </a:xfrm>
        </p:grpSpPr>
        <p:cxnSp>
          <p:nvCxnSpPr>
            <p:cNvPr id="20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第三个滑块＋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Press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 “</a:t>
              </a:r>
              <a:r>
                <a:rPr lang="en-US" altLang="zh-CN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V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”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22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5309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左推种树界面，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显示运动计划（自动生成）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再次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press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 </a:t>
              </a:r>
              <a:r>
                <a:rPr lang="en-US" altLang="zh-CN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V</a:t>
              </a:r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 即隐藏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cxnSp>
        <p:nvCxnSpPr>
          <p:cNvPr id="14" name="直线箭头连接符 13"/>
          <p:cNvCxnSpPr/>
          <p:nvPr/>
        </p:nvCxnSpPr>
        <p:spPr>
          <a:xfrm flipV="1">
            <a:off x="4572000" y="2571750"/>
            <a:ext cx="432048" cy="6480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图片 15" descr="能量球大小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176" y="1419622"/>
            <a:ext cx="2742249" cy="1584176"/>
          </a:xfrm>
          <a:prstGeom prst="rect">
            <a:avLst/>
          </a:prstGeom>
        </p:spPr>
      </p:pic>
      <p:grpSp>
        <p:nvGrpSpPr>
          <p:cNvPr id="31" name="组 30"/>
          <p:cNvGrpSpPr/>
          <p:nvPr/>
        </p:nvGrpSpPr>
        <p:grpSpPr>
          <a:xfrm>
            <a:off x="6804248" y="3219822"/>
            <a:ext cx="1620520" cy="890955"/>
            <a:chOff x="1619672" y="3435846"/>
            <a:chExt cx="1620520" cy="890955"/>
          </a:xfrm>
        </p:grpSpPr>
        <p:cxnSp>
          <p:nvCxnSpPr>
            <p:cNvPr id="32" name="Straight Connector 10"/>
            <p:cNvCxnSpPr/>
            <p:nvPr/>
          </p:nvCxnSpPr>
          <p:spPr>
            <a:xfrm>
              <a:off x="1619672" y="3723878"/>
              <a:ext cx="16002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 Box 10"/>
            <p:cNvSpPr txBox="1">
              <a:spLocks noChangeArrowheads="1"/>
            </p:cNvSpPr>
            <p:nvPr/>
          </p:nvSpPr>
          <p:spPr bwMode="auto">
            <a:xfrm>
              <a:off x="1619672" y="3435846"/>
              <a:ext cx="1615440" cy="23083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20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第二个滑块</a:t>
              </a:r>
              <a:endParaRPr lang="en-US" sz="120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  <p:sp>
          <p:nvSpPr>
            <p:cNvPr id="34" name="Text Box 10"/>
            <p:cNvSpPr txBox="1">
              <a:spLocks noChangeArrowheads="1"/>
            </p:cNvSpPr>
            <p:nvPr/>
          </p:nvSpPr>
          <p:spPr bwMode="auto">
            <a:xfrm>
              <a:off x="1619672" y="3795886"/>
              <a:ext cx="1620520" cy="530915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改变能量球大小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能量球越大，种树越快</a:t>
              </a:r>
            </a:p>
            <a:p>
              <a:pPr algn="ctr" defTabSz="1087755"/>
              <a:r>
                <a:rPr lang="zh-CN" altLang="en-US" sz="1050" dirty="0" smtClean="0">
                  <a:solidFill>
                    <a:schemeClr val="bg1"/>
                  </a:solidFill>
                  <a:latin typeface="苹方-简 纤细体"/>
                  <a:ea typeface="苹方-简 纤细体"/>
                  <a:cs typeface="Open Sans" pitchFamily="34" charset="0"/>
                </a:rPr>
                <a:t>即计划运动时间越短</a:t>
              </a:r>
              <a:endParaRPr lang="en-US" sz="1050" dirty="0" smtClean="0">
                <a:solidFill>
                  <a:schemeClr val="bg1"/>
                </a:solidFill>
                <a:latin typeface="苹方-简 纤细体"/>
                <a:ea typeface="苹方-简 纤细体"/>
                <a:cs typeface="Open Sans" pitchFamily="34" charset="0"/>
              </a:endParaRPr>
            </a:p>
          </p:txBody>
        </p:sp>
      </p:grpSp>
      <p:cxnSp>
        <p:nvCxnSpPr>
          <p:cNvPr id="18" name="直线箭头连接符 17"/>
          <p:cNvCxnSpPr/>
          <p:nvPr/>
        </p:nvCxnSpPr>
        <p:spPr>
          <a:xfrm flipH="1" flipV="1">
            <a:off x="5292080" y="2499742"/>
            <a:ext cx="1872208" cy="7920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820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-9147" y="291148"/>
            <a:ext cx="9170084" cy="5386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 defTabSz="1087755"/>
            <a:r>
              <a:rPr lang="zh-CN" altLang="en-US" sz="3200" b="1" spc="-15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制作过程</a:t>
            </a:r>
            <a:endParaRPr lang="en-CA" sz="3200" b="1" spc="-150" dirty="0" smtClean="0">
              <a:solidFill>
                <a:schemeClr val="tx1">
                  <a:lumMod val="50000"/>
                  <a:lumOff val="50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4612226" y="1047750"/>
            <a:ext cx="0" cy="4095750"/>
          </a:xfrm>
          <a:prstGeom prst="straightConnector1">
            <a:avLst/>
          </a:prstGeom>
          <a:ln w="28575">
            <a:solidFill>
              <a:schemeClr val="bg1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495979" y="1577255"/>
            <a:ext cx="232495" cy="232495"/>
          </a:xfrm>
          <a:prstGeom prst="ellipse">
            <a:avLst/>
          </a:prstGeom>
          <a:solidFill>
            <a:schemeClr val="bg1"/>
          </a:solidFill>
          <a:ln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495979" y="2259159"/>
            <a:ext cx="232495" cy="232495"/>
          </a:xfrm>
          <a:prstGeom prst="ellipse">
            <a:avLst/>
          </a:prstGeom>
          <a:solidFill>
            <a:schemeClr val="bg1"/>
          </a:solidFill>
          <a:ln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495979" y="2935435"/>
            <a:ext cx="232495" cy="232495"/>
          </a:xfrm>
          <a:prstGeom prst="ellipse">
            <a:avLst/>
          </a:prstGeom>
          <a:solidFill>
            <a:schemeClr val="bg1"/>
          </a:solidFill>
          <a:ln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4495979" y="3634655"/>
            <a:ext cx="232495" cy="232495"/>
          </a:xfrm>
          <a:prstGeom prst="ellipse">
            <a:avLst/>
          </a:prstGeom>
          <a:solidFill>
            <a:schemeClr val="bg1"/>
          </a:solidFill>
          <a:ln>
            <a:solidFill>
              <a:srgbClr val="45C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95979" y="4320455"/>
            <a:ext cx="232495" cy="232495"/>
          </a:xfrm>
          <a:prstGeom prst="ellipse">
            <a:avLst/>
          </a:prstGeom>
          <a:solidFill>
            <a:schemeClr val="bg1"/>
          </a:solidFill>
          <a:ln>
            <a:solidFill>
              <a:srgbClr val="4BA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6037847" y="1498438"/>
            <a:ext cx="487624" cy="497248"/>
            <a:chOff x="7160655" y="2178006"/>
            <a:chExt cx="379359" cy="386846"/>
          </a:xfrm>
          <a:solidFill>
            <a:srgbClr val="4BACC6"/>
          </a:solidFill>
        </p:grpSpPr>
        <p:sp>
          <p:nvSpPr>
            <p:cNvPr id="14" name="Freeform 36"/>
            <p:cNvSpPr>
              <a:spLocks noEditPoints="1"/>
            </p:cNvSpPr>
            <p:nvPr/>
          </p:nvSpPr>
          <p:spPr bwMode="auto">
            <a:xfrm>
              <a:off x="7277956" y="2178006"/>
              <a:ext cx="262058" cy="262058"/>
            </a:xfrm>
            <a:custGeom>
              <a:avLst/>
              <a:gdLst>
                <a:gd name="T0" fmla="*/ 65 w 79"/>
                <a:gd name="T1" fmla="*/ 14 h 79"/>
                <a:gd name="T2" fmla="*/ 14 w 79"/>
                <a:gd name="T3" fmla="*/ 14 h 79"/>
                <a:gd name="T4" fmla="*/ 11 w 79"/>
                <a:gd name="T5" fmla="*/ 63 h 79"/>
                <a:gd name="T6" fmla="*/ 11 w 79"/>
                <a:gd name="T7" fmla="*/ 63 h 79"/>
                <a:gd name="T8" fmla="*/ 17 w 79"/>
                <a:gd name="T9" fmla="*/ 68 h 79"/>
                <a:gd name="T10" fmla="*/ 64 w 79"/>
                <a:gd name="T11" fmla="*/ 65 h 79"/>
                <a:gd name="T12" fmla="*/ 65 w 79"/>
                <a:gd name="T13" fmla="*/ 14 h 79"/>
                <a:gd name="T14" fmla="*/ 58 w 79"/>
                <a:gd name="T15" fmla="*/ 59 h 79"/>
                <a:gd name="T16" fmla="*/ 20 w 79"/>
                <a:gd name="T17" fmla="*/ 59 h 79"/>
                <a:gd name="T18" fmla="*/ 20 w 79"/>
                <a:gd name="T19" fmla="*/ 21 h 79"/>
                <a:gd name="T20" fmla="*/ 58 w 79"/>
                <a:gd name="T21" fmla="*/ 21 h 79"/>
                <a:gd name="T22" fmla="*/ 58 w 79"/>
                <a:gd name="T23" fmla="*/ 5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79">
                  <a:moveTo>
                    <a:pt x="65" y="14"/>
                  </a:moveTo>
                  <a:cubicBezTo>
                    <a:pt x="51" y="0"/>
                    <a:pt x="28" y="0"/>
                    <a:pt x="14" y="14"/>
                  </a:cubicBezTo>
                  <a:cubicBezTo>
                    <a:pt x="0" y="28"/>
                    <a:pt x="0" y="49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4" y="66"/>
                    <a:pt x="15" y="67"/>
                    <a:pt x="17" y="68"/>
                  </a:cubicBezTo>
                  <a:cubicBezTo>
                    <a:pt x="31" y="79"/>
                    <a:pt x="51" y="78"/>
                    <a:pt x="64" y="65"/>
                  </a:cubicBezTo>
                  <a:cubicBezTo>
                    <a:pt x="78" y="51"/>
                    <a:pt x="79" y="29"/>
                    <a:pt x="65" y="14"/>
                  </a:cubicBezTo>
                  <a:close/>
                  <a:moveTo>
                    <a:pt x="58" y="59"/>
                  </a:moveTo>
                  <a:cubicBezTo>
                    <a:pt x="47" y="69"/>
                    <a:pt x="30" y="69"/>
                    <a:pt x="20" y="59"/>
                  </a:cubicBezTo>
                  <a:cubicBezTo>
                    <a:pt x="9" y="48"/>
                    <a:pt x="9" y="31"/>
                    <a:pt x="20" y="21"/>
                  </a:cubicBezTo>
                  <a:cubicBezTo>
                    <a:pt x="31" y="10"/>
                    <a:pt x="48" y="10"/>
                    <a:pt x="58" y="21"/>
                  </a:cubicBezTo>
                  <a:cubicBezTo>
                    <a:pt x="69" y="31"/>
                    <a:pt x="69" y="48"/>
                    <a:pt x="58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5" name="Freeform 37"/>
            <p:cNvSpPr/>
            <p:nvPr/>
          </p:nvSpPr>
          <p:spPr bwMode="auto">
            <a:xfrm>
              <a:off x="7160655" y="2400130"/>
              <a:ext cx="159730" cy="164722"/>
            </a:xfrm>
            <a:custGeom>
              <a:avLst/>
              <a:gdLst>
                <a:gd name="T0" fmla="*/ 0 w 64"/>
                <a:gd name="T1" fmla="*/ 52 h 66"/>
                <a:gd name="T2" fmla="*/ 12 w 64"/>
                <a:gd name="T3" fmla="*/ 66 h 66"/>
                <a:gd name="T4" fmla="*/ 64 w 64"/>
                <a:gd name="T5" fmla="*/ 8 h 66"/>
                <a:gd name="T6" fmla="*/ 55 w 64"/>
                <a:gd name="T7" fmla="*/ 0 h 66"/>
                <a:gd name="T8" fmla="*/ 0 w 64"/>
                <a:gd name="T9" fmla="*/ 5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6">
                  <a:moveTo>
                    <a:pt x="0" y="52"/>
                  </a:moveTo>
                  <a:lnTo>
                    <a:pt x="12" y="66"/>
                  </a:lnTo>
                  <a:lnTo>
                    <a:pt x="64" y="8"/>
                  </a:lnTo>
                  <a:lnTo>
                    <a:pt x="55" y="0"/>
                  </a:lnTo>
                  <a:lnTo>
                    <a:pt x="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6" name="Freeform 38"/>
            <p:cNvSpPr/>
            <p:nvPr/>
          </p:nvSpPr>
          <p:spPr bwMode="auto">
            <a:xfrm>
              <a:off x="7412728" y="2265358"/>
              <a:ext cx="99831" cy="119797"/>
            </a:xfrm>
            <a:custGeom>
              <a:avLst/>
              <a:gdLst>
                <a:gd name="T0" fmla="*/ 16 w 30"/>
                <a:gd name="T1" fmla="*/ 0 h 36"/>
                <a:gd name="T2" fmla="*/ 0 w 30"/>
                <a:gd name="T3" fmla="*/ 34 h 36"/>
                <a:gd name="T4" fmla="*/ 6 w 30"/>
                <a:gd name="T5" fmla="*/ 36 h 36"/>
                <a:gd name="T6" fmla="*/ 16 w 30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36">
                  <a:moveTo>
                    <a:pt x="16" y="0"/>
                  </a:moveTo>
                  <a:cubicBezTo>
                    <a:pt x="20" y="26"/>
                    <a:pt x="0" y="34"/>
                    <a:pt x="0" y="34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0" y="21"/>
                    <a:pt x="16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7" name="Freeform 62"/>
          <p:cNvSpPr>
            <a:spLocks noEditPoints="1"/>
          </p:cNvSpPr>
          <p:nvPr/>
        </p:nvSpPr>
        <p:spPr bwMode="auto">
          <a:xfrm>
            <a:off x="3433074" y="2275334"/>
            <a:ext cx="359392" cy="484182"/>
          </a:xfrm>
          <a:custGeom>
            <a:avLst/>
            <a:gdLst>
              <a:gd name="T0" fmla="*/ 108 w 108"/>
              <a:gd name="T1" fmla="*/ 145 h 145"/>
              <a:gd name="T2" fmla="*/ 0 w 108"/>
              <a:gd name="T3" fmla="*/ 145 h 145"/>
              <a:gd name="T4" fmla="*/ 0 w 108"/>
              <a:gd name="T5" fmla="*/ 136 h 145"/>
              <a:gd name="T6" fmla="*/ 13 w 108"/>
              <a:gd name="T7" fmla="*/ 125 h 145"/>
              <a:gd name="T8" fmla="*/ 96 w 108"/>
              <a:gd name="T9" fmla="*/ 125 h 145"/>
              <a:gd name="T10" fmla="*/ 108 w 108"/>
              <a:gd name="T11" fmla="*/ 135 h 145"/>
              <a:gd name="T12" fmla="*/ 108 w 108"/>
              <a:gd name="T13" fmla="*/ 145 h 145"/>
              <a:gd name="T14" fmla="*/ 16 w 108"/>
              <a:gd name="T15" fmla="*/ 116 h 145"/>
              <a:gd name="T16" fmla="*/ 24 w 108"/>
              <a:gd name="T17" fmla="*/ 91 h 145"/>
              <a:gd name="T18" fmla="*/ 85 w 108"/>
              <a:gd name="T19" fmla="*/ 91 h 145"/>
              <a:gd name="T20" fmla="*/ 92 w 108"/>
              <a:gd name="T21" fmla="*/ 116 h 145"/>
              <a:gd name="T22" fmla="*/ 16 w 108"/>
              <a:gd name="T23" fmla="*/ 116 h 145"/>
              <a:gd name="T24" fmla="*/ 28 w 108"/>
              <a:gd name="T25" fmla="*/ 76 h 145"/>
              <a:gd name="T26" fmla="*/ 36 w 108"/>
              <a:gd name="T27" fmla="*/ 51 h 145"/>
              <a:gd name="T28" fmla="*/ 72 w 108"/>
              <a:gd name="T29" fmla="*/ 51 h 145"/>
              <a:gd name="T30" fmla="*/ 80 w 108"/>
              <a:gd name="T31" fmla="*/ 76 h 145"/>
              <a:gd name="T32" fmla="*/ 28 w 108"/>
              <a:gd name="T33" fmla="*/ 76 h 145"/>
              <a:gd name="T34" fmla="*/ 48 w 108"/>
              <a:gd name="T35" fmla="*/ 12 h 145"/>
              <a:gd name="T36" fmla="*/ 60 w 108"/>
              <a:gd name="T37" fmla="*/ 12 h 145"/>
              <a:gd name="T38" fmla="*/ 67 w 108"/>
              <a:gd name="T39" fmla="*/ 37 h 145"/>
              <a:gd name="T40" fmla="*/ 41 w 108"/>
              <a:gd name="T41" fmla="*/ 37 h 145"/>
              <a:gd name="T42" fmla="*/ 48 w 108"/>
              <a:gd name="T43" fmla="*/ 12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8" h="145">
                <a:moveTo>
                  <a:pt x="108" y="145"/>
                </a:moveTo>
                <a:cubicBezTo>
                  <a:pt x="0" y="145"/>
                  <a:pt x="0" y="145"/>
                  <a:pt x="0" y="145"/>
                </a:cubicBezTo>
                <a:cubicBezTo>
                  <a:pt x="0" y="136"/>
                  <a:pt x="0" y="136"/>
                  <a:pt x="0" y="136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108" y="135"/>
                  <a:pt x="108" y="135"/>
                  <a:pt x="108" y="135"/>
                </a:cubicBezTo>
                <a:lnTo>
                  <a:pt x="108" y="145"/>
                </a:lnTo>
                <a:close/>
                <a:moveTo>
                  <a:pt x="16" y="116"/>
                </a:moveTo>
                <a:cubicBezTo>
                  <a:pt x="24" y="91"/>
                  <a:pt x="24" y="91"/>
                  <a:pt x="24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92" y="116"/>
                  <a:pt x="92" y="116"/>
                  <a:pt x="92" y="116"/>
                </a:cubicBezTo>
                <a:lnTo>
                  <a:pt x="16" y="116"/>
                </a:lnTo>
                <a:close/>
                <a:moveTo>
                  <a:pt x="28" y="76"/>
                </a:moveTo>
                <a:cubicBezTo>
                  <a:pt x="36" y="51"/>
                  <a:pt x="36" y="51"/>
                  <a:pt x="36" y="51"/>
                </a:cubicBezTo>
                <a:cubicBezTo>
                  <a:pt x="72" y="51"/>
                  <a:pt x="72" y="51"/>
                  <a:pt x="72" y="51"/>
                </a:cubicBezTo>
                <a:cubicBezTo>
                  <a:pt x="80" y="76"/>
                  <a:pt x="80" y="76"/>
                  <a:pt x="80" y="76"/>
                </a:cubicBezTo>
                <a:lnTo>
                  <a:pt x="28" y="76"/>
                </a:lnTo>
                <a:close/>
                <a:moveTo>
                  <a:pt x="48" y="12"/>
                </a:moveTo>
                <a:cubicBezTo>
                  <a:pt x="48" y="12"/>
                  <a:pt x="54" y="0"/>
                  <a:pt x="60" y="12"/>
                </a:cubicBezTo>
                <a:cubicBezTo>
                  <a:pt x="67" y="37"/>
                  <a:pt x="67" y="37"/>
                  <a:pt x="67" y="37"/>
                </a:cubicBezTo>
                <a:cubicBezTo>
                  <a:pt x="41" y="37"/>
                  <a:pt x="41" y="37"/>
                  <a:pt x="41" y="37"/>
                </a:cubicBezTo>
                <a:lnTo>
                  <a:pt x="48" y="12"/>
                </a:lnTo>
                <a:close/>
              </a:path>
            </a:pathLst>
          </a:custGeom>
          <a:solidFill>
            <a:srgbClr val="45C1A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2195736" y="1047750"/>
            <a:ext cx="517141" cy="455282"/>
            <a:chOff x="6040049" y="4182118"/>
            <a:chExt cx="521619" cy="459224"/>
          </a:xfrm>
          <a:solidFill>
            <a:srgbClr val="45C1A4"/>
          </a:solidFill>
        </p:grpSpPr>
        <p:sp>
          <p:nvSpPr>
            <p:cNvPr id="19" name="Freeform 84"/>
            <p:cNvSpPr/>
            <p:nvPr/>
          </p:nvSpPr>
          <p:spPr bwMode="auto">
            <a:xfrm>
              <a:off x="6087469" y="4202084"/>
              <a:ext cx="194671" cy="419291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0" name="Freeform 85"/>
            <p:cNvSpPr/>
            <p:nvPr/>
          </p:nvSpPr>
          <p:spPr bwMode="auto">
            <a:xfrm>
              <a:off x="6040049" y="4339353"/>
              <a:ext cx="27454" cy="147252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86"/>
            <p:cNvSpPr/>
            <p:nvPr/>
          </p:nvSpPr>
          <p:spPr bwMode="auto">
            <a:xfrm>
              <a:off x="6329559" y="4296924"/>
              <a:ext cx="77370" cy="229612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2" name="Freeform 87"/>
            <p:cNvSpPr/>
            <p:nvPr/>
          </p:nvSpPr>
          <p:spPr bwMode="auto">
            <a:xfrm>
              <a:off x="6376980" y="4239521"/>
              <a:ext cx="102328" cy="341923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3" name="Freeform 88"/>
            <p:cNvSpPr/>
            <p:nvPr/>
          </p:nvSpPr>
          <p:spPr bwMode="auto">
            <a:xfrm>
              <a:off x="6436879" y="4182118"/>
              <a:ext cx="124789" cy="459224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339752" y="3795886"/>
            <a:ext cx="539657" cy="336073"/>
            <a:chOff x="2942785" y="3296116"/>
            <a:chExt cx="416796" cy="259561"/>
          </a:xfrm>
          <a:solidFill>
            <a:srgbClr val="45C1A4"/>
          </a:solidFill>
        </p:grpSpPr>
        <p:sp>
          <p:nvSpPr>
            <p:cNvPr id="25" name="Freeform 95"/>
            <p:cNvSpPr>
              <a:spLocks noEditPoints="1"/>
            </p:cNvSpPr>
            <p:nvPr/>
          </p:nvSpPr>
          <p:spPr bwMode="auto">
            <a:xfrm>
              <a:off x="2942785" y="3296116"/>
              <a:ext cx="416796" cy="259561"/>
            </a:xfrm>
            <a:custGeom>
              <a:avLst/>
              <a:gdLst>
                <a:gd name="T0" fmla="*/ 113 w 125"/>
                <a:gd name="T1" fmla="*/ 18 h 78"/>
                <a:gd name="T2" fmla="*/ 113 w 125"/>
                <a:gd name="T3" fmla="*/ 0 h 78"/>
                <a:gd name="T4" fmla="*/ 0 w 125"/>
                <a:gd name="T5" fmla="*/ 0 h 78"/>
                <a:gd name="T6" fmla="*/ 0 w 125"/>
                <a:gd name="T7" fmla="*/ 78 h 78"/>
                <a:gd name="T8" fmla="*/ 113 w 125"/>
                <a:gd name="T9" fmla="*/ 78 h 78"/>
                <a:gd name="T10" fmla="*/ 113 w 125"/>
                <a:gd name="T11" fmla="*/ 60 h 78"/>
                <a:gd name="T12" fmla="*/ 125 w 125"/>
                <a:gd name="T13" fmla="*/ 54 h 78"/>
                <a:gd name="T14" fmla="*/ 125 w 125"/>
                <a:gd name="T15" fmla="*/ 25 h 78"/>
                <a:gd name="T16" fmla="*/ 113 w 125"/>
                <a:gd name="T17" fmla="*/ 18 h 78"/>
                <a:gd name="T18" fmla="*/ 104 w 125"/>
                <a:gd name="T19" fmla="*/ 68 h 78"/>
                <a:gd name="T20" fmla="*/ 10 w 125"/>
                <a:gd name="T21" fmla="*/ 68 h 78"/>
                <a:gd name="T22" fmla="*/ 10 w 125"/>
                <a:gd name="T23" fmla="*/ 9 h 78"/>
                <a:gd name="T24" fmla="*/ 104 w 125"/>
                <a:gd name="T25" fmla="*/ 9 h 78"/>
                <a:gd name="T26" fmla="*/ 104 w 125"/>
                <a:gd name="T27" fmla="*/ 6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78">
                  <a:moveTo>
                    <a:pt x="113" y="18"/>
                  </a:moveTo>
                  <a:cubicBezTo>
                    <a:pt x="113" y="0"/>
                    <a:pt x="113" y="0"/>
                    <a:pt x="1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13" y="78"/>
                    <a:pt x="113" y="78"/>
                    <a:pt x="113" y="78"/>
                  </a:cubicBezTo>
                  <a:cubicBezTo>
                    <a:pt x="113" y="60"/>
                    <a:pt x="113" y="60"/>
                    <a:pt x="113" y="60"/>
                  </a:cubicBezTo>
                  <a:cubicBezTo>
                    <a:pt x="117" y="60"/>
                    <a:pt x="125" y="61"/>
                    <a:pt x="125" y="54"/>
                  </a:cubicBezTo>
                  <a:cubicBezTo>
                    <a:pt x="125" y="25"/>
                    <a:pt x="125" y="25"/>
                    <a:pt x="125" y="25"/>
                  </a:cubicBezTo>
                  <a:cubicBezTo>
                    <a:pt x="125" y="17"/>
                    <a:pt x="116" y="18"/>
                    <a:pt x="113" y="18"/>
                  </a:cubicBezTo>
                  <a:close/>
                  <a:moveTo>
                    <a:pt x="104" y="68"/>
                  </a:moveTo>
                  <a:cubicBezTo>
                    <a:pt x="10" y="68"/>
                    <a:pt x="10" y="68"/>
                    <a:pt x="10" y="6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4" y="9"/>
                    <a:pt x="104" y="9"/>
                    <a:pt x="104" y="9"/>
                  </a:cubicBezTo>
                  <a:lnTo>
                    <a:pt x="10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6" name="Rectangle 96"/>
            <p:cNvSpPr>
              <a:spLocks noChangeArrowheads="1"/>
            </p:cNvSpPr>
            <p:nvPr/>
          </p:nvSpPr>
          <p:spPr bwMode="auto">
            <a:xfrm>
              <a:off x="3000187" y="3351023"/>
              <a:ext cx="79865" cy="1447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7" name="Rectangle 97"/>
            <p:cNvSpPr>
              <a:spLocks noChangeArrowheads="1"/>
            </p:cNvSpPr>
            <p:nvPr/>
          </p:nvSpPr>
          <p:spPr bwMode="auto">
            <a:xfrm>
              <a:off x="3092532" y="3351023"/>
              <a:ext cx="77370" cy="1447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034075" y="3347451"/>
            <a:ext cx="429218" cy="426395"/>
            <a:chOff x="6853673" y="3715407"/>
            <a:chExt cx="379359" cy="376864"/>
          </a:xfrm>
          <a:solidFill>
            <a:srgbClr val="4BACC6"/>
          </a:solidFill>
        </p:grpSpPr>
        <p:sp>
          <p:nvSpPr>
            <p:cNvPr id="29" name="Freeform 150"/>
            <p:cNvSpPr>
              <a:spLocks noEditPoints="1"/>
            </p:cNvSpPr>
            <p:nvPr/>
          </p:nvSpPr>
          <p:spPr bwMode="auto">
            <a:xfrm>
              <a:off x="6853673" y="3715407"/>
              <a:ext cx="379359" cy="376864"/>
            </a:xfrm>
            <a:custGeom>
              <a:avLst/>
              <a:gdLst>
                <a:gd name="T0" fmla="*/ 57 w 114"/>
                <a:gd name="T1" fmla="*/ 0 h 114"/>
                <a:gd name="T2" fmla="*/ 0 w 114"/>
                <a:gd name="T3" fmla="*/ 57 h 114"/>
                <a:gd name="T4" fmla="*/ 57 w 114"/>
                <a:gd name="T5" fmla="*/ 114 h 114"/>
                <a:gd name="T6" fmla="*/ 114 w 114"/>
                <a:gd name="T7" fmla="*/ 57 h 114"/>
                <a:gd name="T8" fmla="*/ 57 w 114"/>
                <a:gd name="T9" fmla="*/ 0 h 114"/>
                <a:gd name="T10" fmla="*/ 57 w 114"/>
                <a:gd name="T11" fmla="*/ 108 h 114"/>
                <a:gd name="T12" fmla="*/ 6 w 114"/>
                <a:gd name="T13" fmla="*/ 57 h 114"/>
                <a:gd name="T14" fmla="*/ 57 w 114"/>
                <a:gd name="T15" fmla="*/ 6 h 114"/>
                <a:gd name="T16" fmla="*/ 108 w 114"/>
                <a:gd name="T17" fmla="*/ 57 h 114"/>
                <a:gd name="T18" fmla="*/ 57 w 114"/>
                <a:gd name="T19" fmla="*/ 10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4" h="114">
                  <a:moveTo>
                    <a:pt x="57" y="0"/>
                  </a:moveTo>
                  <a:cubicBezTo>
                    <a:pt x="25" y="0"/>
                    <a:pt x="0" y="25"/>
                    <a:pt x="0" y="57"/>
                  </a:cubicBezTo>
                  <a:cubicBezTo>
                    <a:pt x="0" y="89"/>
                    <a:pt x="25" y="114"/>
                    <a:pt x="57" y="114"/>
                  </a:cubicBezTo>
                  <a:cubicBezTo>
                    <a:pt x="89" y="114"/>
                    <a:pt x="114" y="89"/>
                    <a:pt x="114" y="57"/>
                  </a:cubicBezTo>
                  <a:cubicBezTo>
                    <a:pt x="114" y="25"/>
                    <a:pt x="89" y="0"/>
                    <a:pt x="57" y="0"/>
                  </a:cubicBezTo>
                  <a:close/>
                  <a:moveTo>
                    <a:pt x="57" y="108"/>
                  </a:moveTo>
                  <a:cubicBezTo>
                    <a:pt x="29" y="108"/>
                    <a:pt x="6" y="85"/>
                    <a:pt x="6" y="57"/>
                  </a:cubicBezTo>
                  <a:cubicBezTo>
                    <a:pt x="6" y="29"/>
                    <a:pt x="29" y="6"/>
                    <a:pt x="57" y="6"/>
                  </a:cubicBezTo>
                  <a:cubicBezTo>
                    <a:pt x="85" y="6"/>
                    <a:pt x="108" y="29"/>
                    <a:pt x="108" y="57"/>
                  </a:cubicBezTo>
                  <a:cubicBezTo>
                    <a:pt x="108" y="85"/>
                    <a:pt x="85" y="108"/>
                    <a:pt x="57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Rectangle 151"/>
            <p:cNvSpPr>
              <a:spLocks noChangeArrowheads="1"/>
            </p:cNvSpPr>
            <p:nvPr/>
          </p:nvSpPr>
          <p:spPr bwMode="auto">
            <a:xfrm>
              <a:off x="6998429" y="3987447"/>
              <a:ext cx="22463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Rectangle 152"/>
            <p:cNvSpPr>
              <a:spLocks noChangeArrowheads="1"/>
            </p:cNvSpPr>
            <p:nvPr/>
          </p:nvSpPr>
          <p:spPr bwMode="auto">
            <a:xfrm>
              <a:off x="7033370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Rectangle 153"/>
            <p:cNvSpPr>
              <a:spLocks noChangeArrowheads="1"/>
            </p:cNvSpPr>
            <p:nvPr/>
          </p:nvSpPr>
          <p:spPr bwMode="auto">
            <a:xfrm>
              <a:off x="7068311" y="3987447"/>
              <a:ext cx="19966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Freeform 154"/>
            <p:cNvSpPr/>
            <p:nvPr/>
          </p:nvSpPr>
          <p:spPr bwMode="auto">
            <a:xfrm>
              <a:off x="6970976" y="3822725"/>
              <a:ext cx="82362" cy="84857"/>
            </a:xfrm>
            <a:custGeom>
              <a:avLst/>
              <a:gdLst>
                <a:gd name="T0" fmla="*/ 19 w 25"/>
                <a:gd name="T1" fmla="*/ 22 h 25"/>
                <a:gd name="T2" fmla="*/ 22 w 25"/>
                <a:gd name="T3" fmla="*/ 25 h 25"/>
                <a:gd name="T4" fmla="*/ 25 w 25"/>
                <a:gd name="T5" fmla="*/ 22 h 25"/>
                <a:gd name="T6" fmla="*/ 22 w 25"/>
                <a:gd name="T7" fmla="*/ 19 h 25"/>
                <a:gd name="T8" fmla="*/ 21 w 25"/>
                <a:gd name="T9" fmla="*/ 19 h 25"/>
                <a:gd name="T10" fmla="*/ 0 w 25"/>
                <a:gd name="T11" fmla="*/ 0 h 25"/>
                <a:gd name="T12" fmla="*/ 19 w 25"/>
                <a:gd name="T13" fmla="*/ 22 h 25"/>
                <a:gd name="T14" fmla="*/ 19 w 25"/>
                <a:gd name="T15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5">
                  <a:moveTo>
                    <a:pt x="19" y="22"/>
                  </a:moveTo>
                  <a:cubicBezTo>
                    <a:pt x="19" y="24"/>
                    <a:pt x="20" y="25"/>
                    <a:pt x="22" y="25"/>
                  </a:cubicBezTo>
                  <a:cubicBezTo>
                    <a:pt x="24" y="25"/>
                    <a:pt x="25" y="24"/>
                    <a:pt x="25" y="22"/>
                  </a:cubicBezTo>
                  <a:cubicBezTo>
                    <a:pt x="25" y="21"/>
                    <a:pt x="24" y="19"/>
                    <a:pt x="22" y="19"/>
                  </a:cubicBezTo>
                  <a:cubicBezTo>
                    <a:pt x="22" y="19"/>
                    <a:pt x="22" y="19"/>
                    <a:pt x="21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Freeform 155"/>
            <p:cNvSpPr/>
            <p:nvPr/>
          </p:nvSpPr>
          <p:spPr bwMode="auto">
            <a:xfrm>
              <a:off x="6921060" y="3987447"/>
              <a:ext cx="22463" cy="19966"/>
            </a:xfrm>
            <a:custGeom>
              <a:avLst/>
              <a:gdLst>
                <a:gd name="T0" fmla="*/ 0 w 9"/>
                <a:gd name="T1" fmla="*/ 6 h 8"/>
                <a:gd name="T2" fmla="*/ 3 w 9"/>
                <a:gd name="T3" fmla="*/ 8 h 8"/>
                <a:gd name="T4" fmla="*/ 9 w 9"/>
                <a:gd name="T5" fmla="*/ 1 h 8"/>
                <a:gd name="T6" fmla="*/ 7 w 9"/>
                <a:gd name="T7" fmla="*/ 0 h 8"/>
                <a:gd name="T8" fmla="*/ 0 w 9"/>
                <a:gd name="T9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6"/>
                  </a:moveTo>
                  <a:lnTo>
                    <a:pt x="3" y="8"/>
                  </a:lnTo>
                  <a:lnTo>
                    <a:pt x="9" y="1"/>
                  </a:lnTo>
                  <a:lnTo>
                    <a:pt x="7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Freeform 156"/>
            <p:cNvSpPr/>
            <p:nvPr/>
          </p:nvSpPr>
          <p:spPr bwMode="auto">
            <a:xfrm>
              <a:off x="6901094" y="3942523"/>
              <a:ext cx="27454" cy="14975"/>
            </a:xfrm>
            <a:custGeom>
              <a:avLst/>
              <a:gdLst>
                <a:gd name="T0" fmla="*/ 9 w 11"/>
                <a:gd name="T1" fmla="*/ 0 h 6"/>
                <a:gd name="T2" fmla="*/ 0 w 11"/>
                <a:gd name="T3" fmla="*/ 3 h 6"/>
                <a:gd name="T4" fmla="*/ 1 w 11"/>
                <a:gd name="T5" fmla="*/ 6 h 6"/>
                <a:gd name="T6" fmla="*/ 11 w 11"/>
                <a:gd name="T7" fmla="*/ 3 h 6"/>
                <a:gd name="T8" fmla="*/ 9 w 1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0" y="3"/>
                  </a:lnTo>
                  <a:lnTo>
                    <a:pt x="1" y="6"/>
                  </a:lnTo>
                  <a:lnTo>
                    <a:pt x="11" y="3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Freeform 157"/>
            <p:cNvSpPr/>
            <p:nvPr/>
          </p:nvSpPr>
          <p:spPr bwMode="auto">
            <a:xfrm>
              <a:off x="6933538" y="3790281"/>
              <a:ext cx="19966" cy="22463"/>
            </a:xfrm>
            <a:custGeom>
              <a:avLst/>
              <a:gdLst>
                <a:gd name="T0" fmla="*/ 0 w 8"/>
                <a:gd name="T1" fmla="*/ 3 h 9"/>
                <a:gd name="T2" fmla="*/ 7 w 8"/>
                <a:gd name="T3" fmla="*/ 9 h 9"/>
                <a:gd name="T4" fmla="*/ 8 w 8"/>
                <a:gd name="T5" fmla="*/ 7 h 9"/>
                <a:gd name="T6" fmla="*/ 2 w 8"/>
                <a:gd name="T7" fmla="*/ 0 h 9"/>
                <a:gd name="T8" fmla="*/ 0 w 8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9">
                  <a:moveTo>
                    <a:pt x="0" y="3"/>
                  </a:moveTo>
                  <a:lnTo>
                    <a:pt x="7" y="9"/>
                  </a:lnTo>
                  <a:lnTo>
                    <a:pt x="8" y="7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Freeform 158"/>
            <p:cNvSpPr/>
            <p:nvPr/>
          </p:nvSpPr>
          <p:spPr bwMode="auto">
            <a:xfrm>
              <a:off x="6903589" y="3840196"/>
              <a:ext cx="27454" cy="12480"/>
            </a:xfrm>
            <a:custGeom>
              <a:avLst/>
              <a:gdLst>
                <a:gd name="T0" fmla="*/ 11 w 11"/>
                <a:gd name="T1" fmla="*/ 3 h 5"/>
                <a:gd name="T2" fmla="*/ 2 w 11"/>
                <a:gd name="T3" fmla="*/ 0 h 5"/>
                <a:gd name="T4" fmla="*/ 0 w 11"/>
                <a:gd name="T5" fmla="*/ 3 h 5"/>
                <a:gd name="T6" fmla="*/ 10 w 11"/>
                <a:gd name="T7" fmla="*/ 5 h 5"/>
                <a:gd name="T8" fmla="*/ 11 w 11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1" y="3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10" y="5"/>
                  </a:lnTo>
                  <a:lnTo>
                    <a:pt x="1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Rectangle 159"/>
            <p:cNvSpPr>
              <a:spLocks noChangeArrowheads="1"/>
            </p:cNvSpPr>
            <p:nvPr/>
          </p:nvSpPr>
          <p:spPr bwMode="auto">
            <a:xfrm>
              <a:off x="7040858" y="3750348"/>
              <a:ext cx="7488" cy="22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Freeform 160"/>
            <p:cNvSpPr/>
            <p:nvPr/>
          </p:nvSpPr>
          <p:spPr bwMode="auto">
            <a:xfrm>
              <a:off x="6973471" y="3760331"/>
              <a:ext cx="17471" cy="22463"/>
            </a:xfrm>
            <a:custGeom>
              <a:avLst/>
              <a:gdLst>
                <a:gd name="T0" fmla="*/ 7 w 7"/>
                <a:gd name="T1" fmla="*/ 8 h 9"/>
                <a:gd name="T2" fmla="*/ 3 w 7"/>
                <a:gd name="T3" fmla="*/ 0 h 9"/>
                <a:gd name="T4" fmla="*/ 0 w 7"/>
                <a:gd name="T5" fmla="*/ 2 h 9"/>
                <a:gd name="T6" fmla="*/ 4 w 7"/>
                <a:gd name="T7" fmla="*/ 9 h 9"/>
                <a:gd name="T8" fmla="*/ 7 w 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9">
                  <a:moveTo>
                    <a:pt x="7" y="8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4" y="9"/>
                  </a:ln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Freeform 161"/>
            <p:cNvSpPr/>
            <p:nvPr/>
          </p:nvSpPr>
          <p:spPr bwMode="auto">
            <a:xfrm>
              <a:off x="7088277" y="3760331"/>
              <a:ext cx="12480" cy="27454"/>
            </a:xfrm>
            <a:custGeom>
              <a:avLst/>
              <a:gdLst>
                <a:gd name="T0" fmla="*/ 0 w 5"/>
                <a:gd name="T1" fmla="*/ 9 h 11"/>
                <a:gd name="T2" fmla="*/ 2 w 5"/>
                <a:gd name="T3" fmla="*/ 11 h 11"/>
                <a:gd name="T4" fmla="*/ 5 w 5"/>
                <a:gd name="T5" fmla="*/ 2 h 11"/>
                <a:gd name="T6" fmla="*/ 2 w 5"/>
                <a:gd name="T7" fmla="*/ 0 h 11"/>
                <a:gd name="T8" fmla="*/ 0 w 5"/>
                <a:gd name="T9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1">
                  <a:moveTo>
                    <a:pt x="0" y="9"/>
                  </a:moveTo>
                  <a:lnTo>
                    <a:pt x="2" y="11"/>
                  </a:lnTo>
                  <a:lnTo>
                    <a:pt x="5" y="2"/>
                  </a:lnTo>
                  <a:lnTo>
                    <a:pt x="2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162"/>
            <p:cNvSpPr/>
            <p:nvPr/>
          </p:nvSpPr>
          <p:spPr bwMode="auto">
            <a:xfrm>
              <a:off x="7130706" y="3987447"/>
              <a:ext cx="22463" cy="19966"/>
            </a:xfrm>
            <a:custGeom>
              <a:avLst/>
              <a:gdLst>
                <a:gd name="T0" fmla="*/ 0 w 9"/>
                <a:gd name="T1" fmla="*/ 1 h 8"/>
                <a:gd name="T2" fmla="*/ 8 w 9"/>
                <a:gd name="T3" fmla="*/ 8 h 8"/>
                <a:gd name="T4" fmla="*/ 9 w 9"/>
                <a:gd name="T5" fmla="*/ 6 h 8"/>
                <a:gd name="T6" fmla="*/ 3 w 9"/>
                <a:gd name="T7" fmla="*/ 0 h 8"/>
                <a:gd name="T8" fmla="*/ 0 w 9"/>
                <a:gd name="T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8">
                  <a:moveTo>
                    <a:pt x="0" y="1"/>
                  </a:moveTo>
                  <a:lnTo>
                    <a:pt x="8" y="8"/>
                  </a:lnTo>
                  <a:lnTo>
                    <a:pt x="9" y="6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Freeform 163"/>
            <p:cNvSpPr/>
            <p:nvPr/>
          </p:nvSpPr>
          <p:spPr bwMode="auto">
            <a:xfrm>
              <a:off x="7158159" y="3942523"/>
              <a:ext cx="24958" cy="14975"/>
            </a:xfrm>
            <a:custGeom>
              <a:avLst/>
              <a:gdLst>
                <a:gd name="T0" fmla="*/ 0 w 10"/>
                <a:gd name="T1" fmla="*/ 3 h 6"/>
                <a:gd name="T2" fmla="*/ 9 w 10"/>
                <a:gd name="T3" fmla="*/ 6 h 6"/>
                <a:gd name="T4" fmla="*/ 10 w 10"/>
                <a:gd name="T5" fmla="*/ 3 h 6"/>
                <a:gd name="T6" fmla="*/ 1 w 10"/>
                <a:gd name="T7" fmla="*/ 0 h 6"/>
                <a:gd name="T8" fmla="*/ 0 w 10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">
                  <a:moveTo>
                    <a:pt x="0" y="3"/>
                  </a:moveTo>
                  <a:lnTo>
                    <a:pt x="9" y="6"/>
                  </a:lnTo>
                  <a:lnTo>
                    <a:pt x="10" y="3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Freeform 164"/>
            <p:cNvSpPr/>
            <p:nvPr/>
          </p:nvSpPr>
          <p:spPr bwMode="auto">
            <a:xfrm>
              <a:off x="7128209" y="3790281"/>
              <a:ext cx="22463" cy="22463"/>
            </a:xfrm>
            <a:custGeom>
              <a:avLst/>
              <a:gdLst>
                <a:gd name="T0" fmla="*/ 9 w 9"/>
                <a:gd name="T1" fmla="*/ 3 h 9"/>
                <a:gd name="T2" fmla="*/ 8 w 9"/>
                <a:gd name="T3" fmla="*/ 0 h 9"/>
                <a:gd name="T4" fmla="*/ 0 w 9"/>
                <a:gd name="T5" fmla="*/ 7 h 9"/>
                <a:gd name="T6" fmla="*/ 2 w 9"/>
                <a:gd name="T7" fmla="*/ 9 h 9"/>
                <a:gd name="T8" fmla="*/ 9 w 9"/>
                <a:gd name="T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lnTo>
                    <a:pt x="8" y="0"/>
                  </a:lnTo>
                  <a:lnTo>
                    <a:pt x="0" y="7"/>
                  </a:lnTo>
                  <a:lnTo>
                    <a:pt x="2" y="9"/>
                  </a:lnTo>
                  <a:lnTo>
                    <a:pt x="9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165"/>
            <p:cNvSpPr/>
            <p:nvPr/>
          </p:nvSpPr>
          <p:spPr bwMode="auto">
            <a:xfrm>
              <a:off x="7153167" y="3840196"/>
              <a:ext cx="27454" cy="12480"/>
            </a:xfrm>
            <a:custGeom>
              <a:avLst/>
              <a:gdLst>
                <a:gd name="T0" fmla="*/ 10 w 11"/>
                <a:gd name="T1" fmla="*/ 0 h 5"/>
                <a:gd name="T2" fmla="*/ 0 w 11"/>
                <a:gd name="T3" fmla="*/ 3 h 5"/>
                <a:gd name="T4" fmla="*/ 2 w 11"/>
                <a:gd name="T5" fmla="*/ 5 h 5"/>
                <a:gd name="T6" fmla="*/ 11 w 11"/>
                <a:gd name="T7" fmla="*/ 3 h 5"/>
                <a:gd name="T8" fmla="*/ 10 w 11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5">
                  <a:moveTo>
                    <a:pt x="10" y="0"/>
                  </a:moveTo>
                  <a:lnTo>
                    <a:pt x="0" y="3"/>
                  </a:lnTo>
                  <a:lnTo>
                    <a:pt x="2" y="5"/>
                  </a:lnTo>
                  <a:lnTo>
                    <a:pt x="11" y="3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Rectangle 166"/>
            <p:cNvSpPr>
              <a:spLocks noChangeArrowheads="1"/>
            </p:cNvSpPr>
            <p:nvPr/>
          </p:nvSpPr>
          <p:spPr bwMode="auto">
            <a:xfrm>
              <a:off x="6893606" y="3890112"/>
              <a:ext cx="24958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6" name="Rectangle 167"/>
            <p:cNvSpPr>
              <a:spLocks noChangeArrowheads="1"/>
            </p:cNvSpPr>
            <p:nvPr/>
          </p:nvSpPr>
          <p:spPr bwMode="auto">
            <a:xfrm>
              <a:off x="7170638" y="3892607"/>
              <a:ext cx="27454" cy="74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8" name="Text Box 10"/>
          <p:cNvSpPr txBox="1">
            <a:spLocks noChangeArrowheads="1"/>
          </p:cNvSpPr>
          <p:nvPr/>
        </p:nvSpPr>
        <p:spPr bwMode="auto">
          <a:xfrm>
            <a:off x="708590" y="1143349"/>
            <a:ext cx="1328909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r" defTabSz="1087755"/>
            <a:r>
              <a:rPr lang="uk-UA" sz="1400" b="1" dirty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P&amp;</a:t>
            </a:r>
            <a:r>
              <a:rPr lang="uk-UA" sz="1400" b="1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</a:t>
            </a:r>
            <a:endParaRPr lang="uk-UA" sz="1400" b="1" dirty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49" name="Text Box 10"/>
          <p:cNvSpPr txBox="1">
            <a:spLocks noChangeArrowheads="1"/>
          </p:cNvSpPr>
          <p:nvPr/>
        </p:nvSpPr>
        <p:spPr bwMode="auto">
          <a:xfrm>
            <a:off x="5940152" y="2211710"/>
            <a:ext cx="2371558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设计</a:t>
            </a:r>
            <a:r>
              <a:rPr lang="en-US" altLang="zh-CN" sz="1050" dirty="0" err="1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Arduino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端线路连接和代码，调试振动开关灵敏度</a:t>
            </a:r>
            <a:endParaRPr lang="en-US" sz="1050" dirty="0" smtClean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0" name="Text Box 10"/>
          <p:cNvSpPr txBox="1">
            <a:spLocks noChangeArrowheads="1"/>
          </p:cNvSpPr>
          <p:nvPr/>
        </p:nvSpPr>
        <p:spPr bwMode="auto">
          <a:xfrm>
            <a:off x="1649860" y="2427734"/>
            <a:ext cx="1682290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r" defTabSz="1087755"/>
            <a:r>
              <a:rPr lang="en-US" sz="1400" b="1" dirty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Processing</a:t>
            </a:r>
          </a:p>
        </p:txBody>
      </p:sp>
      <p:sp>
        <p:nvSpPr>
          <p:cNvPr id="51" name="Text Box 10"/>
          <p:cNvSpPr txBox="1">
            <a:spLocks noChangeArrowheads="1"/>
          </p:cNvSpPr>
          <p:nvPr/>
        </p:nvSpPr>
        <p:spPr bwMode="auto">
          <a:xfrm>
            <a:off x="6012160" y="4011910"/>
            <a:ext cx="2448272" cy="2077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运用动画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函数完成</a:t>
            </a:r>
            <a:r>
              <a:rPr lang="en-US" altLang="zh-CN" sz="1050" dirty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</a:t>
            </a:r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rocessing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种树界面</a:t>
            </a:r>
            <a:endParaRPr lang="en-US" sz="1050" dirty="0" smtClean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2" name="Text Box 10"/>
          <p:cNvSpPr txBox="1">
            <a:spLocks noChangeArrowheads="1"/>
          </p:cNvSpPr>
          <p:nvPr/>
        </p:nvSpPr>
        <p:spPr bwMode="auto">
          <a:xfrm>
            <a:off x="1056970" y="3867894"/>
            <a:ext cx="1185779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r" defTabSz="1087755"/>
            <a:r>
              <a:rPr lang="en-US" sz="1400" b="1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D</a:t>
            </a:r>
            <a:r>
              <a:rPr lang="en-US" altLang="zh-CN" sz="1400" b="1" dirty="0" smtClean="0">
                <a:solidFill>
                  <a:srgbClr val="45C1A4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esign</a:t>
            </a:r>
            <a:endParaRPr lang="en-US" sz="1100" dirty="0" smtClean="0">
              <a:solidFill>
                <a:srgbClr val="45C1A4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3" name="Text Box 10"/>
          <p:cNvSpPr txBox="1">
            <a:spLocks noChangeArrowheads="1"/>
          </p:cNvSpPr>
          <p:nvPr/>
        </p:nvSpPr>
        <p:spPr bwMode="auto">
          <a:xfrm>
            <a:off x="755576" y="1563638"/>
            <a:ext cx="2080710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r" defTabSz="1087755"/>
            <a:r>
              <a:rPr lang="en-US" sz="1050" dirty="0" err="1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完成Processing端和Arduino端的互动代码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，并进行最后参数调试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4" name="Text Box 10"/>
          <p:cNvSpPr txBox="1">
            <a:spLocks noChangeArrowheads="1"/>
          </p:cNvSpPr>
          <p:nvPr/>
        </p:nvSpPr>
        <p:spPr bwMode="auto">
          <a:xfrm>
            <a:off x="6626581" y="1674232"/>
            <a:ext cx="1185779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en-US" sz="1400" b="1" dirty="0" err="1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Arduino</a:t>
            </a:r>
            <a:endParaRPr lang="en-US" sz="1400" b="1" dirty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5" name="Text Box 10"/>
          <p:cNvSpPr txBox="1">
            <a:spLocks noChangeArrowheads="1"/>
          </p:cNvSpPr>
          <p:nvPr/>
        </p:nvSpPr>
        <p:spPr bwMode="auto">
          <a:xfrm>
            <a:off x="1547664" y="3003798"/>
            <a:ext cx="2371558" cy="20774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r" defTabSz="1087755"/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运用</a:t>
            </a:r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Control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 </a:t>
            </a:r>
            <a:r>
              <a:rPr lang="en-US" altLang="zh-CN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P5</a:t>
            </a:r>
            <a:r>
              <a:rPr lang="zh-CN" altLang="en-US" sz="1050" dirty="0" smtClean="0">
                <a:solidFill>
                  <a:schemeClr val="bg1">
                    <a:lumMod val="65000"/>
                  </a:scheme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实现一些交互功能</a:t>
            </a:r>
            <a:endParaRPr lang="en-US" sz="1050" dirty="0">
              <a:solidFill>
                <a:schemeClr val="bg1">
                  <a:lumMod val="65000"/>
                </a:scheme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sp>
        <p:nvSpPr>
          <p:cNvPr id="56" name="Text Box 10"/>
          <p:cNvSpPr txBox="1">
            <a:spLocks noChangeArrowheads="1"/>
          </p:cNvSpPr>
          <p:nvPr/>
        </p:nvSpPr>
        <p:spPr bwMode="auto">
          <a:xfrm>
            <a:off x="6588224" y="3435846"/>
            <a:ext cx="1185779" cy="2616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defTabSz="1087755"/>
            <a:r>
              <a:rPr lang="en-US" sz="14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</a:t>
            </a:r>
            <a:r>
              <a:rPr lang="en-US" altLang="zh-CN" sz="1400" b="1" dirty="0" smtClean="0">
                <a:solidFill>
                  <a:srgbClr val="4BACC6"/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rocessing</a:t>
            </a:r>
            <a:endParaRPr lang="en-US" sz="1100" dirty="0" smtClean="0">
              <a:solidFill>
                <a:srgbClr val="4BACC6"/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  <p:cxnSp>
        <p:nvCxnSpPr>
          <p:cNvPr id="3" name="Elbow Connector 2"/>
          <p:cNvCxnSpPr>
            <a:stCxn id="8" idx="2"/>
          </p:cNvCxnSpPr>
          <p:nvPr/>
        </p:nvCxnSpPr>
        <p:spPr>
          <a:xfrm rot="10800000" flipV="1">
            <a:off x="590701" y="1693502"/>
            <a:ext cx="3905279" cy="272533"/>
          </a:xfrm>
          <a:prstGeom prst="bentConnector3">
            <a:avLst>
              <a:gd name="adj1" fmla="val 40732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/>
          <p:cNvCxnSpPr>
            <a:stCxn id="9" idx="6"/>
          </p:cNvCxnSpPr>
          <p:nvPr/>
        </p:nvCxnSpPr>
        <p:spPr>
          <a:xfrm>
            <a:off x="4728474" y="2375407"/>
            <a:ext cx="3600116" cy="283126"/>
          </a:xfrm>
          <a:prstGeom prst="bentConnector3">
            <a:avLst>
              <a:gd name="adj1" fmla="val 31215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10" idx="2"/>
          </p:cNvCxnSpPr>
          <p:nvPr/>
        </p:nvCxnSpPr>
        <p:spPr>
          <a:xfrm rot="10800000" flipV="1">
            <a:off x="1647055" y="3051682"/>
            <a:ext cx="2848925" cy="239771"/>
          </a:xfrm>
          <a:prstGeom prst="bentConnector3">
            <a:avLst>
              <a:gd name="adj1" fmla="val 17904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>
            <a:stCxn id="11" idx="6"/>
          </p:cNvCxnSpPr>
          <p:nvPr/>
        </p:nvCxnSpPr>
        <p:spPr>
          <a:xfrm>
            <a:off x="4728474" y="3750903"/>
            <a:ext cx="3590758" cy="609995"/>
          </a:xfrm>
          <a:prstGeom prst="bentConnector3">
            <a:avLst>
              <a:gd name="adj1" fmla="val 31962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12" idx="2"/>
          </p:cNvCxnSpPr>
          <p:nvPr/>
        </p:nvCxnSpPr>
        <p:spPr>
          <a:xfrm rot="10800000" flipV="1">
            <a:off x="590701" y="4436702"/>
            <a:ext cx="3905279" cy="268647"/>
          </a:xfrm>
          <a:prstGeom prst="bentConnector3">
            <a:avLst>
              <a:gd name="adj1" fmla="val 37073"/>
            </a:avLst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899592" y="4227934"/>
            <a:ext cx="214198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defTabSz="1087755"/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明确预期效果和项目意义，构思</a:t>
            </a:r>
            <a:r>
              <a:rPr lang="en-US" altLang="zh-CN" sz="1050" dirty="0">
                <a:solidFill>
                  <a:prstClr val="white">
                    <a:lumMod val="65000"/>
                  </a:prst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P</a:t>
            </a:r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端和</a:t>
            </a:r>
            <a:r>
              <a:rPr lang="en-US" altLang="zh-CN" sz="1050" dirty="0">
                <a:solidFill>
                  <a:prstClr val="white">
                    <a:lumMod val="65000"/>
                  </a:prst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A</a:t>
            </a:r>
            <a:r>
              <a:rPr lang="zh-CN" altLang="en-US" sz="1050" dirty="0">
                <a:solidFill>
                  <a:prstClr val="white">
                    <a:lumMod val="65000"/>
                  </a:prstClr>
                </a:solidFill>
                <a:latin typeface="Open Sans" pitchFamily="34" charset="0"/>
                <a:ea typeface="Open Sans" pitchFamily="34" charset="0"/>
                <a:cs typeface="Open Sans" pitchFamily="34" charset="0"/>
              </a:rPr>
              <a:t>端的构成元素并布局</a:t>
            </a:r>
            <a:endParaRPr lang="en-US" altLang="zh-CN" sz="1050" dirty="0">
              <a:solidFill>
                <a:prstClr val="white">
                  <a:lumMod val="65000"/>
                </a:prstClr>
              </a:solidFill>
              <a:latin typeface="Open Sans" pitchFamily="34" charset="0"/>
              <a:ea typeface="Open Sans" pitchFamily="34" charset="0"/>
              <a:cs typeface="Open Sans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0">
        <p14:warp dir="in"/>
      </p:transition>
    </mc:Choice>
    <mc:Fallback xmlns="">
      <p:transition xmlns:p14="http://schemas.microsoft.com/office/powerpoint/2010/main" spd="slow" advClick="0" advTm="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355</Words>
  <Application>Microsoft Macintosh PowerPoint</Application>
  <PresentationFormat>全屏显示(16:9)</PresentationFormat>
  <Paragraphs>74</Paragraphs>
  <Slides>13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哎呀小小草</dc:creator>
  <cp:lastModifiedBy>  User</cp:lastModifiedBy>
  <cp:revision>645</cp:revision>
  <dcterms:created xsi:type="dcterms:W3CDTF">2014-02-01T22:43:00Z</dcterms:created>
  <dcterms:modified xsi:type="dcterms:W3CDTF">2017-07-03T00:57:38Z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2052-10.1.0.5511</vt:lpwstr>
  </property>
</Properties>
</file>

<file path=docProps/thumbnail.jpeg>
</file>